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9" r:id="rId2"/>
    <p:sldId id="353" r:id="rId3"/>
    <p:sldId id="354" r:id="rId4"/>
    <p:sldId id="352" r:id="rId5"/>
    <p:sldId id="344" r:id="rId6"/>
    <p:sldId id="363" r:id="rId7"/>
    <p:sldId id="275" r:id="rId8"/>
    <p:sldId id="313" r:id="rId9"/>
    <p:sldId id="364" r:id="rId10"/>
    <p:sldId id="359" r:id="rId11"/>
    <p:sldId id="365" r:id="rId12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629"/>
    <a:srgbClr val="DCEDCF"/>
    <a:srgbClr val="8FBB46"/>
    <a:srgbClr val="7AA0C0"/>
    <a:srgbClr val="80AD18"/>
    <a:srgbClr val="000000"/>
    <a:srgbClr val="9CBB59"/>
    <a:srgbClr val="7FC63E"/>
    <a:srgbClr val="81C93F"/>
    <a:srgbClr val="82A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0" autoAdjust="0"/>
    <p:restoredTop sz="90385" autoAdjust="0"/>
  </p:normalViewPr>
  <p:slideViewPr>
    <p:cSldViewPr snapToGrid="0" snapToObjects="1">
      <p:cViewPr varScale="1">
        <p:scale>
          <a:sx n="135" d="100"/>
          <a:sy n="135" d="100"/>
        </p:scale>
        <p:origin x="176" y="352"/>
      </p:cViewPr>
      <p:guideLst>
        <p:guide orient="horz" pos="1620"/>
        <p:guide pos="2880"/>
        <p:guide pos="27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664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49009-7C48-BA44-8B99-C7623680E6B4}" type="doc">
      <dgm:prSet loTypeId="urn:microsoft.com/office/officeart/2008/layout/HexagonCluster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063A3A-0FCA-754D-9491-ABE23F5F2D88}">
      <dgm:prSet phldrT="[Text]"/>
      <dgm:spPr>
        <a:solidFill>
          <a:srgbClr val="82AF19"/>
        </a:solidFill>
        <a:ln>
          <a:solidFill>
            <a:srgbClr val="82AF19"/>
          </a:solidFill>
        </a:ln>
      </dgm:spPr>
      <dgm:t>
        <a:bodyPr/>
        <a:lstStyle/>
        <a:p>
          <a:r>
            <a:rPr lang="en-US" dirty="0"/>
            <a:t>6 work packages</a:t>
          </a:r>
        </a:p>
      </dgm:t>
    </dgm:pt>
    <dgm:pt modelId="{9756BFD3-C49A-874A-992B-268B32430DBD}" type="parTrans" cxnId="{9ADD3E54-152F-DD40-8389-3262983ED11B}">
      <dgm:prSet/>
      <dgm:spPr/>
      <dgm:t>
        <a:bodyPr/>
        <a:lstStyle/>
        <a:p>
          <a:endParaRPr lang="en-US"/>
        </a:p>
      </dgm:t>
    </dgm:pt>
    <dgm:pt modelId="{6AD31863-43AD-374D-B200-A77A6A5D8DC0}" type="sibTrans" cxnId="{9ADD3E54-152F-DD40-8389-3262983ED11B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2AF19"/>
          </a:solidFill>
        </a:ln>
      </dgm:spPr>
      <dgm:t>
        <a:bodyPr/>
        <a:lstStyle/>
        <a:p>
          <a:endParaRPr lang="en-US"/>
        </a:p>
      </dgm:t>
    </dgm:pt>
    <dgm:pt modelId="{7E9855C3-A6AC-5A47-9089-4BA03D1EC153}">
      <dgm:prSet phldrT="[Text]"/>
      <dgm:spPr>
        <a:solidFill>
          <a:srgbClr val="485156"/>
        </a:solidFill>
        <a:ln>
          <a:solidFill>
            <a:srgbClr val="485156"/>
          </a:solidFill>
        </a:ln>
      </dgm:spPr>
      <dgm:t>
        <a:bodyPr/>
        <a:lstStyle/>
        <a:p>
          <a:r>
            <a:rPr lang="en-US" dirty="0"/>
            <a:t>36 months</a:t>
          </a:r>
        </a:p>
      </dgm:t>
    </dgm:pt>
    <dgm:pt modelId="{F9D833D1-D914-C242-B1B5-A313F7836C0C}" type="parTrans" cxnId="{12275CF7-8AB5-C54D-9864-B4372FC4AD1C}">
      <dgm:prSet/>
      <dgm:spPr/>
      <dgm:t>
        <a:bodyPr/>
        <a:lstStyle/>
        <a:p>
          <a:endParaRPr lang="en-US"/>
        </a:p>
      </dgm:t>
    </dgm:pt>
    <dgm:pt modelId="{526A57AA-ED54-AE4A-B835-61FFD6D3ED0F}" type="sibTrans" cxnId="{12275CF7-8AB5-C54D-9864-B4372FC4AD1C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2AF19"/>
          </a:solidFill>
        </a:ln>
      </dgm:spPr>
      <dgm:t>
        <a:bodyPr/>
        <a:lstStyle/>
        <a:p>
          <a:endParaRPr lang="en-US"/>
        </a:p>
      </dgm:t>
    </dgm:pt>
    <dgm:pt modelId="{26052AE7-06A2-CF40-B465-F29CFF3265B8}">
      <dgm:prSet phldrT="[Text]"/>
      <dgm:spPr>
        <a:solidFill>
          <a:srgbClr val="485156"/>
        </a:solidFill>
        <a:ln>
          <a:solidFill>
            <a:srgbClr val="485156"/>
          </a:solidFill>
        </a:ln>
      </dgm:spPr>
      <dgm:t>
        <a:bodyPr/>
        <a:lstStyle/>
        <a:p>
          <a:r>
            <a:rPr lang="en-US" dirty="0"/>
            <a:t>11 countries</a:t>
          </a:r>
        </a:p>
      </dgm:t>
    </dgm:pt>
    <dgm:pt modelId="{499EE71A-D154-0243-AB0B-0814F38486C4}" type="parTrans" cxnId="{B9852A5C-0D0E-5748-814D-7B543F05C031}">
      <dgm:prSet/>
      <dgm:spPr/>
      <dgm:t>
        <a:bodyPr/>
        <a:lstStyle/>
        <a:p>
          <a:endParaRPr lang="en-US"/>
        </a:p>
      </dgm:t>
    </dgm:pt>
    <dgm:pt modelId="{54A79637-AE33-854B-A805-81916BC823B6}" type="sibTrans" cxnId="{B9852A5C-0D0E-5748-814D-7B543F05C031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2AF19"/>
          </a:solidFill>
        </a:ln>
      </dgm:spPr>
      <dgm:t>
        <a:bodyPr/>
        <a:lstStyle/>
        <a:p>
          <a:endParaRPr lang="en-US"/>
        </a:p>
      </dgm:t>
    </dgm:pt>
    <dgm:pt modelId="{5F0E822C-F876-CE45-8C5A-3CFD9B9D9998}">
      <dgm:prSet phldrT="[Text]"/>
      <dgm:spPr>
        <a:solidFill>
          <a:srgbClr val="82AF19"/>
        </a:solidFill>
        <a:ln>
          <a:solidFill>
            <a:srgbClr val="82AF19"/>
          </a:solidFill>
        </a:ln>
      </dgm:spPr>
      <dgm:t>
        <a:bodyPr/>
        <a:lstStyle/>
        <a:p>
          <a:r>
            <a:rPr lang="en-US" dirty="0">
              <a:latin typeface="Lucida Sans" charset="0"/>
              <a:ea typeface="Lucida Sans" charset="0"/>
              <a:cs typeface="Lucida Sans" charset="0"/>
            </a:rPr>
            <a:t>€20 M </a:t>
          </a:r>
          <a:endParaRPr lang="en-US" dirty="0"/>
        </a:p>
      </dgm:t>
    </dgm:pt>
    <dgm:pt modelId="{DF012B9E-52C7-4044-99E9-1760D5DF21FC}" type="parTrans" cxnId="{73266FCA-1F3A-7C4A-A300-71E6D0F10715}">
      <dgm:prSet/>
      <dgm:spPr/>
      <dgm:t>
        <a:bodyPr/>
        <a:lstStyle/>
        <a:p>
          <a:endParaRPr lang="en-US"/>
        </a:p>
      </dgm:t>
    </dgm:pt>
    <dgm:pt modelId="{866F4EB5-1A51-BF4E-9BE5-F1497C2417F1}" type="sibTrans" cxnId="{73266FCA-1F3A-7C4A-A300-71E6D0F10715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485156"/>
          </a:solidFill>
        </a:ln>
      </dgm:spPr>
      <dgm:t>
        <a:bodyPr/>
        <a:lstStyle/>
        <a:p>
          <a:endParaRPr lang="en-US"/>
        </a:p>
      </dgm:t>
    </dgm:pt>
    <dgm:pt modelId="{237F035E-183D-C449-91F4-A8547E307126}">
      <dgm:prSet phldrT="[Text]"/>
      <dgm:spPr>
        <a:solidFill>
          <a:srgbClr val="485156"/>
        </a:solidFill>
        <a:ln>
          <a:solidFill>
            <a:srgbClr val="485156"/>
          </a:solidFill>
        </a:ln>
      </dgm:spPr>
      <dgm:t>
        <a:bodyPr/>
        <a:lstStyle/>
        <a:p>
          <a:r>
            <a:rPr lang="en-US" dirty="0"/>
            <a:t>18 European partners</a:t>
          </a:r>
        </a:p>
      </dgm:t>
    </dgm:pt>
    <dgm:pt modelId="{D42D9EB4-FE80-4847-983C-037C01675901}" type="parTrans" cxnId="{59119E1D-E68A-C847-AC66-DC6216C9219B}">
      <dgm:prSet/>
      <dgm:spPr/>
      <dgm:t>
        <a:bodyPr/>
        <a:lstStyle/>
        <a:p>
          <a:endParaRPr lang="en-US"/>
        </a:p>
      </dgm:t>
    </dgm:pt>
    <dgm:pt modelId="{B08EA277-CF54-3D47-A3EA-5E4E457A0450}" type="sibTrans" cxnId="{59119E1D-E68A-C847-AC66-DC6216C9219B}">
      <dgm:prSet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2AF19"/>
          </a:solidFill>
        </a:ln>
      </dgm:spPr>
      <dgm:t>
        <a:bodyPr/>
        <a:lstStyle/>
        <a:p>
          <a:endParaRPr lang="en-US"/>
        </a:p>
      </dgm:t>
    </dgm:pt>
    <dgm:pt modelId="{D4BC3C36-0744-6A45-8335-8E03A6EC7788}" type="pres">
      <dgm:prSet presAssocID="{71F49009-7C48-BA44-8B99-C7623680E6B4}" presName="Name0" presStyleCnt="0">
        <dgm:presLayoutVars>
          <dgm:chMax val="21"/>
          <dgm:chPref val="21"/>
        </dgm:presLayoutVars>
      </dgm:prSet>
      <dgm:spPr/>
    </dgm:pt>
    <dgm:pt modelId="{81634403-1311-8F4A-97D6-633CC1333A9D}" type="pres">
      <dgm:prSet presAssocID="{C9063A3A-0FCA-754D-9491-ABE23F5F2D88}" presName="text1" presStyleCnt="0"/>
      <dgm:spPr/>
    </dgm:pt>
    <dgm:pt modelId="{AFAA17E2-E8DB-784B-9109-BF63EAE6B57E}" type="pres">
      <dgm:prSet presAssocID="{C9063A3A-0FCA-754D-9491-ABE23F5F2D88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C775DD0-3CF9-8848-A1DB-021384E3D9E9}" type="pres">
      <dgm:prSet presAssocID="{C9063A3A-0FCA-754D-9491-ABE23F5F2D88}" presName="textaccent1" presStyleCnt="0"/>
      <dgm:spPr/>
    </dgm:pt>
    <dgm:pt modelId="{0FD60190-B019-364F-9308-D311076FAAB4}" type="pres">
      <dgm:prSet presAssocID="{C9063A3A-0FCA-754D-9491-ABE23F5F2D88}" presName="accentRepeatNode" presStyleLbl="solidAlignAcc1" presStyleIdx="0" presStyleCnt="10"/>
      <dgm:spPr>
        <a:ln>
          <a:solidFill>
            <a:srgbClr val="485156"/>
          </a:solidFill>
        </a:ln>
      </dgm:spPr>
    </dgm:pt>
    <dgm:pt modelId="{8D966750-A218-1A43-85BF-68968B4C4D06}" type="pres">
      <dgm:prSet presAssocID="{6AD31863-43AD-374D-B200-A77A6A5D8DC0}" presName="image1" presStyleCnt="0"/>
      <dgm:spPr/>
    </dgm:pt>
    <dgm:pt modelId="{5C0E9D3B-E812-D94C-B5FD-639F50E98836}" type="pres">
      <dgm:prSet presAssocID="{6AD31863-43AD-374D-B200-A77A6A5D8DC0}" presName="imageRepeatNode" presStyleLbl="alignAcc1" presStyleIdx="0" presStyleCnt="5" custLinFactX="100000" custLinFactNeighborX="158014" custLinFactNeighborY="58921"/>
      <dgm:spPr/>
    </dgm:pt>
    <dgm:pt modelId="{84BD6AF2-096B-D744-9004-10A674D568A4}" type="pres">
      <dgm:prSet presAssocID="{6AD31863-43AD-374D-B200-A77A6A5D8DC0}" presName="imageaccent1" presStyleCnt="0"/>
      <dgm:spPr/>
    </dgm:pt>
    <dgm:pt modelId="{A7C60FDC-FA77-BD48-8CBF-0E30D93972E2}" type="pres">
      <dgm:prSet presAssocID="{6AD31863-43AD-374D-B200-A77A6A5D8DC0}" presName="accentRepeatNode" presStyleLbl="solidAlignAcc1" presStyleIdx="1" presStyleCnt="10"/>
      <dgm:spPr>
        <a:ln>
          <a:solidFill>
            <a:srgbClr val="82AF19"/>
          </a:solidFill>
        </a:ln>
      </dgm:spPr>
    </dgm:pt>
    <dgm:pt modelId="{1206C3C0-69B1-4341-93F3-D4E5D0B67490}" type="pres">
      <dgm:prSet presAssocID="{7E9855C3-A6AC-5A47-9089-4BA03D1EC153}" presName="text2" presStyleCnt="0"/>
      <dgm:spPr/>
    </dgm:pt>
    <dgm:pt modelId="{033BEBB6-D96B-3348-A27B-E17A65B265C2}" type="pres">
      <dgm:prSet presAssocID="{7E9855C3-A6AC-5A47-9089-4BA03D1EC153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D558FFE-8D6E-7A46-9E0B-79A5F861324F}" type="pres">
      <dgm:prSet presAssocID="{7E9855C3-A6AC-5A47-9089-4BA03D1EC153}" presName="textaccent2" presStyleCnt="0"/>
      <dgm:spPr/>
    </dgm:pt>
    <dgm:pt modelId="{633BEB8A-B34D-7649-B5FC-FC221131236F}" type="pres">
      <dgm:prSet presAssocID="{7E9855C3-A6AC-5A47-9089-4BA03D1EC153}" presName="accentRepeatNode" presStyleLbl="solidAlignAcc1" presStyleIdx="2" presStyleCnt="10"/>
      <dgm:spPr>
        <a:ln>
          <a:solidFill>
            <a:srgbClr val="82AF19"/>
          </a:solidFill>
        </a:ln>
      </dgm:spPr>
    </dgm:pt>
    <dgm:pt modelId="{412876C8-E706-FB4B-B18A-D9E3D2E82060}" type="pres">
      <dgm:prSet presAssocID="{526A57AA-ED54-AE4A-B835-61FFD6D3ED0F}" presName="image2" presStyleCnt="0"/>
      <dgm:spPr/>
    </dgm:pt>
    <dgm:pt modelId="{DABD8645-B85E-8B43-8152-CCBC5055ED67}" type="pres">
      <dgm:prSet presAssocID="{526A57AA-ED54-AE4A-B835-61FFD6D3ED0F}" presName="imageRepeatNode" presStyleLbl="alignAcc1" presStyleIdx="1" presStyleCnt="5" custLinFactX="-100000" custLinFactNeighborX="-157277" custLinFactNeighborY="-53933"/>
      <dgm:spPr/>
    </dgm:pt>
    <dgm:pt modelId="{4194DBA6-24D2-7F4F-9AD1-560F036220B8}" type="pres">
      <dgm:prSet presAssocID="{526A57AA-ED54-AE4A-B835-61FFD6D3ED0F}" presName="imageaccent2" presStyleCnt="0"/>
      <dgm:spPr/>
    </dgm:pt>
    <dgm:pt modelId="{501E3D3E-83A0-DC44-94DD-0BE8C65DF163}" type="pres">
      <dgm:prSet presAssocID="{526A57AA-ED54-AE4A-B835-61FFD6D3ED0F}" presName="accentRepeatNode" presStyleLbl="solidAlignAcc1" presStyleIdx="3" presStyleCnt="10" custLinFactX="208233" custLinFactY="-100000" custLinFactNeighborX="300000" custLinFactNeighborY="-182356"/>
      <dgm:spPr>
        <a:ln>
          <a:solidFill>
            <a:srgbClr val="82AF19"/>
          </a:solidFill>
        </a:ln>
      </dgm:spPr>
    </dgm:pt>
    <dgm:pt modelId="{B05F41B5-A553-3148-89A1-E54CFB0A6B4E}" type="pres">
      <dgm:prSet presAssocID="{26052AE7-06A2-CF40-B465-F29CFF3265B8}" presName="text3" presStyleCnt="0"/>
      <dgm:spPr/>
    </dgm:pt>
    <dgm:pt modelId="{B362FE32-3BDC-FB46-A25C-CA23B1F399DB}" type="pres">
      <dgm:prSet presAssocID="{26052AE7-06A2-CF40-B465-F29CFF3265B8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D2C9AC0-E6F0-F14E-AACB-B52DC0A4BC61}" type="pres">
      <dgm:prSet presAssocID="{26052AE7-06A2-CF40-B465-F29CFF3265B8}" presName="textaccent3" presStyleCnt="0"/>
      <dgm:spPr/>
    </dgm:pt>
    <dgm:pt modelId="{D09FDD23-39E7-0242-A006-AD570B188E1E}" type="pres">
      <dgm:prSet presAssocID="{26052AE7-06A2-CF40-B465-F29CFF3265B8}" presName="accentRepeatNode" presStyleLbl="solidAlignAcc1" presStyleIdx="4" presStyleCnt="10"/>
      <dgm:spPr>
        <a:ln>
          <a:solidFill>
            <a:srgbClr val="82AF19"/>
          </a:solidFill>
        </a:ln>
      </dgm:spPr>
    </dgm:pt>
    <dgm:pt modelId="{B8ECD217-B1EF-A341-B3D8-880398E4E696}" type="pres">
      <dgm:prSet presAssocID="{54A79637-AE33-854B-A805-81916BC823B6}" presName="image3" presStyleCnt="0"/>
      <dgm:spPr/>
    </dgm:pt>
    <dgm:pt modelId="{29551940-2A5F-714D-8002-394F989FE34B}" type="pres">
      <dgm:prSet presAssocID="{54A79637-AE33-854B-A805-81916BC823B6}" presName="imageRepeatNode" presStyleLbl="alignAcc1" presStyleIdx="2" presStyleCnt="5"/>
      <dgm:spPr/>
    </dgm:pt>
    <dgm:pt modelId="{E3A73E26-9529-B145-A507-0D87E41C534B}" type="pres">
      <dgm:prSet presAssocID="{54A79637-AE33-854B-A805-81916BC823B6}" presName="imageaccent3" presStyleCnt="0"/>
      <dgm:spPr/>
    </dgm:pt>
    <dgm:pt modelId="{42F4F279-AA17-6849-9876-30D5BB2161DB}" type="pres">
      <dgm:prSet presAssocID="{54A79637-AE33-854B-A805-81916BC823B6}" presName="accentRepeatNode" presStyleLbl="solidAlignAcc1" presStyleIdx="5" presStyleCnt="10" custLinFactX="236865" custLinFactY="-107270" custLinFactNeighborX="300000" custLinFactNeighborY="-200000"/>
      <dgm:spPr>
        <a:ln>
          <a:solidFill>
            <a:srgbClr val="82AF19"/>
          </a:solidFill>
        </a:ln>
      </dgm:spPr>
    </dgm:pt>
    <dgm:pt modelId="{21E52226-A785-4A4B-8BFF-459DCC6D4FF7}" type="pres">
      <dgm:prSet presAssocID="{5F0E822C-F876-CE45-8C5A-3CFD9B9D9998}" presName="text4" presStyleCnt="0"/>
      <dgm:spPr/>
    </dgm:pt>
    <dgm:pt modelId="{3FF7F4F0-EC98-AF41-9489-3B3554267C34}" type="pres">
      <dgm:prSet presAssocID="{5F0E822C-F876-CE45-8C5A-3CFD9B9D9998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02B7519-5047-6D42-90B0-EEDCF6AFB23C}" type="pres">
      <dgm:prSet presAssocID="{5F0E822C-F876-CE45-8C5A-3CFD9B9D9998}" presName="textaccent4" presStyleCnt="0"/>
      <dgm:spPr/>
    </dgm:pt>
    <dgm:pt modelId="{1D26112B-DAFB-3F40-8B8A-2E725BDA360D}" type="pres">
      <dgm:prSet presAssocID="{5F0E822C-F876-CE45-8C5A-3CFD9B9D9998}" presName="accentRepeatNode" presStyleLbl="solidAlignAcc1" presStyleIdx="6" presStyleCnt="10"/>
      <dgm:spPr>
        <a:ln>
          <a:solidFill>
            <a:srgbClr val="485156"/>
          </a:solidFill>
        </a:ln>
      </dgm:spPr>
    </dgm:pt>
    <dgm:pt modelId="{470697F7-4302-ED4E-9B60-BAF45DB5C6E1}" type="pres">
      <dgm:prSet presAssocID="{866F4EB5-1A51-BF4E-9BE5-F1497C2417F1}" presName="image4" presStyleCnt="0"/>
      <dgm:spPr/>
    </dgm:pt>
    <dgm:pt modelId="{15F7443F-B765-8144-9E5B-BC70AF670C16}" type="pres">
      <dgm:prSet presAssocID="{866F4EB5-1A51-BF4E-9BE5-F1497C2417F1}" presName="imageRepeatNode" presStyleLbl="alignAcc1" presStyleIdx="3" presStyleCnt="5"/>
      <dgm:spPr/>
    </dgm:pt>
    <dgm:pt modelId="{5AD97079-0B62-914B-A2DE-02BFB6B70911}" type="pres">
      <dgm:prSet presAssocID="{866F4EB5-1A51-BF4E-9BE5-F1497C2417F1}" presName="imageaccent4" presStyleCnt="0"/>
      <dgm:spPr/>
    </dgm:pt>
    <dgm:pt modelId="{4A7D2C05-D4DE-D543-A57A-3076AD81B855}" type="pres">
      <dgm:prSet presAssocID="{866F4EB5-1A51-BF4E-9BE5-F1497C2417F1}" presName="accentRepeatNode" presStyleLbl="solidAlignAcc1" presStyleIdx="7" presStyleCnt="10" custLinFactX="163116" custLinFactY="300000" custLinFactNeighborX="200000" custLinFactNeighborY="384566"/>
      <dgm:spPr>
        <a:ln>
          <a:solidFill>
            <a:srgbClr val="82AF19"/>
          </a:solidFill>
        </a:ln>
      </dgm:spPr>
    </dgm:pt>
    <dgm:pt modelId="{CFD7A63F-19CF-5F4F-B2DC-1DE8D54C1D67}" type="pres">
      <dgm:prSet presAssocID="{237F035E-183D-C449-91F4-A8547E307126}" presName="text5" presStyleCnt="0"/>
      <dgm:spPr/>
    </dgm:pt>
    <dgm:pt modelId="{29C7E0B4-6323-D24C-A846-D0994F09068B}" type="pres">
      <dgm:prSet presAssocID="{237F035E-183D-C449-91F4-A8547E307126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EE4D876-BC7E-BA4D-B077-FD1BA9144DFA}" type="pres">
      <dgm:prSet presAssocID="{237F035E-183D-C449-91F4-A8547E307126}" presName="textaccent5" presStyleCnt="0"/>
      <dgm:spPr/>
    </dgm:pt>
    <dgm:pt modelId="{3B05985C-BB18-2840-A5C6-8CE8086C1CC4}" type="pres">
      <dgm:prSet presAssocID="{237F035E-183D-C449-91F4-A8547E307126}" presName="accentRepeatNode" presStyleLbl="solidAlignAcc1" presStyleIdx="8" presStyleCnt="10"/>
      <dgm:spPr>
        <a:ln>
          <a:solidFill>
            <a:srgbClr val="82AF19"/>
          </a:solidFill>
        </a:ln>
      </dgm:spPr>
    </dgm:pt>
    <dgm:pt modelId="{8A09ABF6-D036-974E-A2F5-96A9940E7427}" type="pres">
      <dgm:prSet presAssocID="{B08EA277-CF54-3D47-A3EA-5E4E457A0450}" presName="image5" presStyleCnt="0"/>
      <dgm:spPr/>
    </dgm:pt>
    <dgm:pt modelId="{0DEE5BCE-24F5-DB48-8E66-5DCA5453586D}" type="pres">
      <dgm:prSet presAssocID="{B08EA277-CF54-3D47-A3EA-5E4E457A0450}" presName="imageRepeatNode" presStyleLbl="alignAcc1" presStyleIdx="4" presStyleCnt="5"/>
      <dgm:spPr/>
    </dgm:pt>
    <dgm:pt modelId="{BE2321E5-30F1-594C-B4E0-E816E6953E7D}" type="pres">
      <dgm:prSet presAssocID="{B08EA277-CF54-3D47-A3EA-5E4E457A0450}" presName="imageaccent5" presStyleCnt="0"/>
      <dgm:spPr/>
    </dgm:pt>
    <dgm:pt modelId="{48D000EE-F6F6-F04E-9DE6-7A033C09D254}" type="pres">
      <dgm:prSet presAssocID="{B08EA277-CF54-3D47-A3EA-5E4E457A0450}" presName="accentRepeatNode" presStyleLbl="solidAlignAcc1" presStyleIdx="9" presStyleCnt="10" custLinFactY="300000" custLinFactNeighborX="32421" custLinFactNeighborY="384565"/>
      <dgm:spPr>
        <a:ln>
          <a:solidFill>
            <a:srgbClr val="82AF19"/>
          </a:solidFill>
        </a:ln>
      </dgm:spPr>
    </dgm:pt>
  </dgm:ptLst>
  <dgm:cxnLst>
    <dgm:cxn modelId="{59119E1D-E68A-C847-AC66-DC6216C9219B}" srcId="{71F49009-7C48-BA44-8B99-C7623680E6B4}" destId="{237F035E-183D-C449-91F4-A8547E307126}" srcOrd="4" destOrd="0" parTransId="{D42D9EB4-FE80-4847-983C-037C01675901}" sibTransId="{B08EA277-CF54-3D47-A3EA-5E4E457A0450}"/>
    <dgm:cxn modelId="{EFADFE22-CC3B-904D-8D40-6D8270D4B362}" type="presOf" srcId="{B08EA277-CF54-3D47-A3EA-5E4E457A0450}" destId="{0DEE5BCE-24F5-DB48-8E66-5DCA5453586D}" srcOrd="0" destOrd="0" presId="urn:microsoft.com/office/officeart/2008/layout/HexagonCluster"/>
    <dgm:cxn modelId="{D4BBF12C-795A-1645-9D4B-2017BB4D3835}" type="presOf" srcId="{237F035E-183D-C449-91F4-A8547E307126}" destId="{29C7E0B4-6323-D24C-A846-D0994F09068B}" srcOrd="0" destOrd="0" presId="urn:microsoft.com/office/officeart/2008/layout/HexagonCluster"/>
    <dgm:cxn modelId="{9B056F47-A484-5A49-8E9A-9608A57C98EC}" type="presOf" srcId="{866F4EB5-1A51-BF4E-9BE5-F1497C2417F1}" destId="{15F7443F-B765-8144-9E5B-BC70AF670C16}" srcOrd="0" destOrd="0" presId="urn:microsoft.com/office/officeart/2008/layout/HexagonCluster"/>
    <dgm:cxn modelId="{F352564B-FFAF-2746-8466-8A6B283D210F}" type="presOf" srcId="{526A57AA-ED54-AE4A-B835-61FFD6D3ED0F}" destId="{DABD8645-B85E-8B43-8152-CCBC5055ED67}" srcOrd="0" destOrd="0" presId="urn:microsoft.com/office/officeart/2008/layout/HexagonCluster"/>
    <dgm:cxn modelId="{9ADD3E54-152F-DD40-8389-3262983ED11B}" srcId="{71F49009-7C48-BA44-8B99-C7623680E6B4}" destId="{C9063A3A-0FCA-754D-9491-ABE23F5F2D88}" srcOrd="0" destOrd="0" parTransId="{9756BFD3-C49A-874A-992B-268B32430DBD}" sibTransId="{6AD31863-43AD-374D-B200-A77A6A5D8DC0}"/>
    <dgm:cxn modelId="{B9852A5C-0D0E-5748-814D-7B543F05C031}" srcId="{71F49009-7C48-BA44-8B99-C7623680E6B4}" destId="{26052AE7-06A2-CF40-B465-F29CFF3265B8}" srcOrd="2" destOrd="0" parTransId="{499EE71A-D154-0243-AB0B-0814F38486C4}" sibTransId="{54A79637-AE33-854B-A805-81916BC823B6}"/>
    <dgm:cxn modelId="{C111AA6B-521C-0540-AE06-247DD97A63FA}" type="presOf" srcId="{54A79637-AE33-854B-A805-81916BC823B6}" destId="{29551940-2A5F-714D-8002-394F989FE34B}" srcOrd="0" destOrd="0" presId="urn:microsoft.com/office/officeart/2008/layout/HexagonCluster"/>
    <dgm:cxn modelId="{743F3377-D604-284F-BE2B-78B4DF4FB1E3}" type="presOf" srcId="{6AD31863-43AD-374D-B200-A77A6A5D8DC0}" destId="{5C0E9D3B-E812-D94C-B5FD-639F50E98836}" srcOrd="0" destOrd="0" presId="urn:microsoft.com/office/officeart/2008/layout/HexagonCluster"/>
    <dgm:cxn modelId="{64375D78-E567-FD4C-AEFD-F503B630E1A3}" type="presOf" srcId="{7E9855C3-A6AC-5A47-9089-4BA03D1EC153}" destId="{033BEBB6-D96B-3348-A27B-E17A65B265C2}" srcOrd="0" destOrd="0" presId="urn:microsoft.com/office/officeart/2008/layout/HexagonCluster"/>
    <dgm:cxn modelId="{65066380-9637-2D4B-916A-9173D10D8055}" type="presOf" srcId="{26052AE7-06A2-CF40-B465-F29CFF3265B8}" destId="{B362FE32-3BDC-FB46-A25C-CA23B1F399DB}" srcOrd="0" destOrd="0" presId="urn:microsoft.com/office/officeart/2008/layout/HexagonCluster"/>
    <dgm:cxn modelId="{CBF88E95-ACD5-ED48-BCFB-17C3464325B5}" type="presOf" srcId="{C9063A3A-0FCA-754D-9491-ABE23F5F2D88}" destId="{AFAA17E2-E8DB-784B-9109-BF63EAE6B57E}" srcOrd="0" destOrd="0" presId="urn:microsoft.com/office/officeart/2008/layout/HexagonCluster"/>
    <dgm:cxn modelId="{C180689A-8AD6-A342-8E59-BFFB3D4B4B73}" type="presOf" srcId="{71F49009-7C48-BA44-8B99-C7623680E6B4}" destId="{D4BC3C36-0744-6A45-8335-8E03A6EC7788}" srcOrd="0" destOrd="0" presId="urn:microsoft.com/office/officeart/2008/layout/HexagonCluster"/>
    <dgm:cxn modelId="{73266FCA-1F3A-7C4A-A300-71E6D0F10715}" srcId="{71F49009-7C48-BA44-8B99-C7623680E6B4}" destId="{5F0E822C-F876-CE45-8C5A-3CFD9B9D9998}" srcOrd="3" destOrd="0" parTransId="{DF012B9E-52C7-4044-99E9-1760D5DF21FC}" sibTransId="{866F4EB5-1A51-BF4E-9BE5-F1497C2417F1}"/>
    <dgm:cxn modelId="{12275CF7-8AB5-C54D-9864-B4372FC4AD1C}" srcId="{71F49009-7C48-BA44-8B99-C7623680E6B4}" destId="{7E9855C3-A6AC-5A47-9089-4BA03D1EC153}" srcOrd="1" destOrd="0" parTransId="{F9D833D1-D914-C242-B1B5-A313F7836C0C}" sibTransId="{526A57AA-ED54-AE4A-B835-61FFD6D3ED0F}"/>
    <dgm:cxn modelId="{5E6D77F8-2A18-C047-A16B-F374B7C28A55}" type="presOf" srcId="{5F0E822C-F876-CE45-8C5A-3CFD9B9D9998}" destId="{3FF7F4F0-EC98-AF41-9489-3B3554267C34}" srcOrd="0" destOrd="0" presId="urn:microsoft.com/office/officeart/2008/layout/HexagonCluster"/>
    <dgm:cxn modelId="{630021D7-9505-F949-A7FD-DD5A8E7313D2}" type="presParOf" srcId="{D4BC3C36-0744-6A45-8335-8E03A6EC7788}" destId="{81634403-1311-8F4A-97D6-633CC1333A9D}" srcOrd="0" destOrd="0" presId="urn:microsoft.com/office/officeart/2008/layout/HexagonCluster"/>
    <dgm:cxn modelId="{BCFB52FF-5569-E942-80B3-30C26F5B53EC}" type="presParOf" srcId="{81634403-1311-8F4A-97D6-633CC1333A9D}" destId="{AFAA17E2-E8DB-784B-9109-BF63EAE6B57E}" srcOrd="0" destOrd="0" presId="urn:microsoft.com/office/officeart/2008/layout/HexagonCluster"/>
    <dgm:cxn modelId="{F24B41A3-6EE4-E844-8D0B-7535F8BE193A}" type="presParOf" srcId="{D4BC3C36-0744-6A45-8335-8E03A6EC7788}" destId="{3C775DD0-3CF9-8848-A1DB-021384E3D9E9}" srcOrd="1" destOrd="0" presId="urn:microsoft.com/office/officeart/2008/layout/HexagonCluster"/>
    <dgm:cxn modelId="{F80F6154-7340-9F4A-9095-51D038144D13}" type="presParOf" srcId="{3C775DD0-3CF9-8848-A1DB-021384E3D9E9}" destId="{0FD60190-B019-364F-9308-D311076FAAB4}" srcOrd="0" destOrd="0" presId="urn:microsoft.com/office/officeart/2008/layout/HexagonCluster"/>
    <dgm:cxn modelId="{6AFAD29E-7DBA-914E-A3E1-2997F6C634CD}" type="presParOf" srcId="{D4BC3C36-0744-6A45-8335-8E03A6EC7788}" destId="{8D966750-A218-1A43-85BF-68968B4C4D06}" srcOrd="2" destOrd="0" presId="urn:microsoft.com/office/officeart/2008/layout/HexagonCluster"/>
    <dgm:cxn modelId="{D8653EDA-86D4-7A45-A538-8641C797FF99}" type="presParOf" srcId="{8D966750-A218-1A43-85BF-68968B4C4D06}" destId="{5C0E9D3B-E812-D94C-B5FD-639F50E98836}" srcOrd="0" destOrd="0" presId="urn:microsoft.com/office/officeart/2008/layout/HexagonCluster"/>
    <dgm:cxn modelId="{EB760EA7-8849-804F-A720-FEA6465D081B}" type="presParOf" srcId="{D4BC3C36-0744-6A45-8335-8E03A6EC7788}" destId="{84BD6AF2-096B-D744-9004-10A674D568A4}" srcOrd="3" destOrd="0" presId="urn:microsoft.com/office/officeart/2008/layout/HexagonCluster"/>
    <dgm:cxn modelId="{D099D3B0-491F-F642-9B11-E8DDADF558B2}" type="presParOf" srcId="{84BD6AF2-096B-D744-9004-10A674D568A4}" destId="{A7C60FDC-FA77-BD48-8CBF-0E30D93972E2}" srcOrd="0" destOrd="0" presId="urn:microsoft.com/office/officeart/2008/layout/HexagonCluster"/>
    <dgm:cxn modelId="{2698531A-55E6-2C41-9A86-8015E8B0FE9C}" type="presParOf" srcId="{D4BC3C36-0744-6A45-8335-8E03A6EC7788}" destId="{1206C3C0-69B1-4341-93F3-D4E5D0B67490}" srcOrd="4" destOrd="0" presId="urn:microsoft.com/office/officeart/2008/layout/HexagonCluster"/>
    <dgm:cxn modelId="{814EC661-7CBD-9848-BF04-3D719B43BCCD}" type="presParOf" srcId="{1206C3C0-69B1-4341-93F3-D4E5D0B67490}" destId="{033BEBB6-D96B-3348-A27B-E17A65B265C2}" srcOrd="0" destOrd="0" presId="urn:microsoft.com/office/officeart/2008/layout/HexagonCluster"/>
    <dgm:cxn modelId="{606BE0D0-4A73-E047-BD41-A502E3E92027}" type="presParOf" srcId="{D4BC3C36-0744-6A45-8335-8E03A6EC7788}" destId="{ED558FFE-8D6E-7A46-9E0B-79A5F861324F}" srcOrd="5" destOrd="0" presId="urn:microsoft.com/office/officeart/2008/layout/HexagonCluster"/>
    <dgm:cxn modelId="{43BA41D3-469D-2F44-BBFE-B8A9AF11453E}" type="presParOf" srcId="{ED558FFE-8D6E-7A46-9E0B-79A5F861324F}" destId="{633BEB8A-B34D-7649-B5FC-FC221131236F}" srcOrd="0" destOrd="0" presId="urn:microsoft.com/office/officeart/2008/layout/HexagonCluster"/>
    <dgm:cxn modelId="{7D13CD91-3C85-2940-9D27-011E5AAB42AD}" type="presParOf" srcId="{D4BC3C36-0744-6A45-8335-8E03A6EC7788}" destId="{412876C8-E706-FB4B-B18A-D9E3D2E82060}" srcOrd="6" destOrd="0" presId="urn:microsoft.com/office/officeart/2008/layout/HexagonCluster"/>
    <dgm:cxn modelId="{65801DB4-BDB0-2C40-9F4E-E3B913FC0339}" type="presParOf" srcId="{412876C8-E706-FB4B-B18A-D9E3D2E82060}" destId="{DABD8645-B85E-8B43-8152-CCBC5055ED67}" srcOrd="0" destOrd="0" presId="urn:microsoft.com/office/officeart/2008/layout/HexagonCluster"/>
    <dgm:cxn modelId="{6856C464-94AA-124B-95B2-DA69BF977E9F}" type="presParOf" srcId="{D4BC3C36-0744-6A45-8335-8E03A6EC7788}" destId="{4194DBA6-24D2-7F4F-9AD1-560F036220B8}" srcOrd="7" destOrd="0" presId="urn:microsoft.com/office/officeart/2008/layout/HexagonCluster"/>
    <dgm:cxn modelId="{8D356FB0-A9BE-F249-AA3A-A64DF35E1D3D}" type="presParOf" srcId="{4194DBA6-24D2-7F4F-9AD1-560F036220B8}" destId="{501E3D3E-83A0-DC44-94DD-0BE8C65DF163}" srcOrd="0" destOrd="0" presId="urn:microsoft.com/office/officeart/2008/layout/HexagonCluster"/>
    <dgm:cxn modelId="{48594FA3-71C9-A243-9B0C-65CCA69A9B6F}" type="presParOf" srcId="{D4BC3C36-0744-6A45-8335-8E03A6EC7788}" destId="{B05F41B5-A553-3148-89A1-E54CFB0A6B4E}" srcOrd="8" destOrd="0" presId="urn:microsoft.com/office/officeart/2008/layout/HexagonCluster"/>
    <dgm:cxn modelId="{9B24FABE-905F-CC46-A715-879EF4D55CFE}" type="presParOf" srcId="{B05F41B5-A553-3148-89A1-E54CFB0A6B4E}" destId="{B362FE32-3BDC-FB46-A25C-CA23B1F399DB}" srcOrd="0" destOrd="0" presId="urn:microsoft.com/office/officeart/2008/layout/HexagonCluster"/>
    <dgm:cxn modelId="{C0516E63-02C7-B94D-89FF-45C06A29BF38}" type="presParOf" srcId="{D4BC3C36-0744-6A45-8335-8E03A6EC7788}" destId="{8D2C9AC0-E6F0-F14E-AACB-B52DC0A4BC61}" srcOrd="9" destOrd="0" presId="urn:microsoft.com/office/officeart/2008/layout/HexagonCluster"/>
    <dgm:cxn modelId="{B37A2A47-D747-B94C-B112-F64AB26F3D5D}" type="presParOf" srcId="{8D2C9AC0-E6F0-F14E-AACB-B52DC0A4BC61}" destId="{D09FDD23-39E7-0242-A006-AD570B188E1E}" srcOrd="0" destOrd="0" presId="urn:microsoft.com/office/officeart/2008/layout/HexagonCluster"/>
    <dgm:cxn modelId="{E3F93B98-8B69-3C44-93FD-6D9B6A269893}" type="presParOf" srcId="{D4BC3C36-0744-6A45-8335-8E03A6EC7788}" destId="{B8ECD217-B1EF-A341-B3D8-880398E4E696}" srcOrd="10" destOrd="0" presId="urn:microsoft.com/office/officeart/2008/layout/HexagonCluster"/>
    <dgm:cxn modelId="{6565E3BC-5A2C-6D47-A0A7-4080503F1DC6}" type="presParOf" srcId="{B8ECD217-B1EF-A341-B3D8-880398E4E696}" destId="{29551940-2A5F-714D-8002-394F989FE34B}" srcOrd="0" destOrd="0" presId="urn:microsoft.com/office/officeart/2008/layout/HexagonCluster"/>
    <dgm:cxn modelId="{437B6CA4-A475-9944-A814-5183712DEE69}" type="presParOf" srcId="{D4BC3C36-0744-6A45-8335-8E03A6EC7788}" destId="{E3A73E26-9529-B145-A507-0D87E41C534B}" srcOrd="11" destOrd="0" presId="urn:microsoft.com/office/officeart/2008/layout/HexagonCluster"/>
    <dgm:cxn modelId="{EB0B6F6D-810B-2949-B613-AA94B6E553CF}" type="presParOf" srcId="{E3A73E26-9529-B145-A507-0D87E41C534B}" destId="{42F4F279-AA17-6849-9876-30D5BB2161DB}" srcOrd="0" destOrd="0" presId="urn:microsoft.com/office/officeart/2008/layout/HexagonCluster"/>
    <dgm:cxn modelId="{DE8F005A-360A-634B-8FBA-48338B8BC983}" type="presParOf" srcId="{D4BC3C36-0744-6A45-8335-8E03A6EC7788}" destId="{21E52226-A785-4A4B-8BFF-459DCC6D4FF7}" srcOrd="12" destOrd="0" presId="urn:microsoft.com/office/officeart/2008/layout/HexagonCluster"/>
    <dgm:cxn modelId="{99C53E2A-E7CE-C245-BCED-BF77A414D8AD}" type="presParOf" srcId="{21E52226-A785-4A4B-8BFF-459DCC6D4FF7}" destId="{3FF7F4F0-EC98-AF41-9489-3B3554267C34}" srcOrd="0" destOrd="0" presId="urn:microsoft.com/office/officeart/2008/layout/HexagonCluster"/>
    <dgm:cxn modelId="{5A5B770B-40F2-3C4A-B2C1-C3AB9D01BA79}" type="presParOf" srcId="{D4BC3C36-0744-6A45-8335-8E03A6EC7788}" destId="{A02B7519-5047-6D42-90B0-EEDCF6AFB23C}" srcOrd="13" destOrd="0" presId="urn:microsoft.com/office/officeart/2008/layout/HexagonCluster"/>
    <dgm:cxn modelId="{F9BBD99E-7453-4043-98CF-48B4547047BD}" type="presParOf" srcId="{A02B7519-5047-6D42-90B0-EEDCF6AFB23C}" destId="{1D26112B-DAFB-3F40-8B8A-2E725BDA360D}" srcOrd="0" destOrd="0" presId="urn:microsoft.com/office/officeart/2008/layout/HexagonCluster"/>
    <dgm:cxn modelId="{681B2858-ED94-8943-BE0B-2CEA936A8E19}" type="presParOf" srcId="{D4BC3C36-0744-6A45-8335-8E03A6EC7788}" destId="{470697F7-4302-ED4E-9B60-BAF45DB5C6E1}" srcOrd="14" destOrd="0" presId="urn:microsoft.com/office/officeart/2008/layout/HexagonCluster"/>
    <dgm:cxn modelId="{0DF012B9-FBD8-FC45-BC5A-920BA8D017CB}" type="presParOf" srcId="{470697F7-4302-ED4E-9B60-BAF45DB5C6E1}" destId="{15F7443F-B765-8144-9E5B-BC70AF670C16}" srcOrd="0" destOrd="0" presId="urn:microsoft.com/office/officeart/2008/layout/HexagonCluster"/>
    <dgm:cxn modelId="{9ECBD96F-E949-3F41-8367-8AC6FC3EBE08}" type="presParOf" srcId="{D4BC3C36-0744-6A45-8335-8E03A6EC7788}" destId="{5AD97079-0B62-914B-A2DE-02BFB6B70911}" srcOrd="15" destOrd="0" presId="urn:microsoft.com/office/officeart/2008/layout/HexagonCluster"/>
    <dgm:cxn modelId="{D8D6FDC1-6DF1-944E-9BD6-DBFB659BE6AF}" type="presParOf" srcId="{5AD97079-0B62-914B-A2DE-02BFB6B70911}" destId="{4A7D2C05-D4DE-D543-A57A-3076AD81B855}" srcOrd="0" destOrd="0" presId="urn:microsoft.com/office/officeart/2008/layout/HexagonCluster"/>
    <dgm:cxn modelId="{437003D9-21E6-B84B-96F7-2A67FBA9639C}" type="presParOf" srcId="{D4BC3C36-0744-6A45-8335-8E03A6EC7788}" destId="{CFD7A63F-19CF-5F4F-B2DC-1DE8D54C1D67}" srcOrd="16" destOrd="0" presId="urn:microsoft.com/office/officeart/2008/layout/HexagonCluster"/>
    <dgm:cxn modelId="{863142D3-5CED-884E-8EE2-55892C76E2F4}" type="presParOf" srcId="{CFD7A63F-19CF-5F4F-B2DC-1DE8D54C1D67}" destId="{29C7E0B4-6323-D24C-A846-D0994F09068B}" srcOrd="0" destOrd="0" presId="urn:microsoft.com/office/officeart/2008/layout/HexagonCluster"/>
    <dgm:cxn modelId="{8C9B3F1B-67F5-564D-BAAB-4AD31AA06D21}" type="presParOf" srcId="{D4BC3C36-0744-6A45-8335-8E03A6EC7788}" destId="{CEE4D876-BC7E-BA4D-B077-FD1BA9144DFA}" srcOrd="17" destOrd="0" presId="urn:microsoft.com/office/officeart/2008/layout/HexagonCluster"/>
    <dgm:cxn modelId="{BC58B784-9F56-F84D-ACB1-E0EED0E5CDE0}" type="presParOf" srcId="{CEE4D876-BC7E-BA4D-B077-FD1BA9144DFA}" destId="{3B05985C-BB18-2840-A5C6-8CE8086C1CC4}" srcOrd="0" destOrd="0" presId="urn:microsoft.com/office/officeart/2008/layout/HexagonCluster"/>
    <dgm:cxn modelId="{0C30263B-AAC7-EC47-ADC2-C61ACB3E7C9E}" type="presParOf" srcId="{D4BC3C36-0744-6A45-8335-8E03A6EC7788}" destId="{8A09ABF6-D036-974E-A2F5-96A9940E7427}" srcOrd="18" destOrd="0" presId="urn:microsoft.com/office/officeart/2008/layout/HexagonCluster"/>
    <dgm:cxn modelId="{1682B787-F006-0C4E-9A21-9020CDDACE2B}" type="presParOf" srcId="{8A09ABF6-D036-974E-A2F5-96A9940E7427}" destId="{0DEE5BCE-24F5-DB48-8E66-5DCA5453586D}" srcOrd="0" destOrd="0" presId="urn:microsoft.com/office/officeart/2008/layout/HexagonCluster"/>
    <dgm:cxn modelId="{82E856D8-DE4E-B94E-81D5-F5838B7DBAF6}" type="presParOf" srcId="{D4BC3C36-0744-6A45-8335-8E03A6EC7788}" destId="{BE2321E5-30F1-594C-B4E0-E816E6953E7D}" srcOrd="19" destOrd="0" presId="urn:microsoft.com/office/officeart/2008/layout/HexagonCluster"/>
    <dgm:cxn modelId="{D0C16DFF-9F06-C448-A382-CB521E8971EC}" type="presParOf" srcId="{BE2321E5-30F1-594C-B4E0-E816E6953E7D}" destId="{48D000EE-F6F6-F04E-9DE6-7A033C09D254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8B789-FE18-9C42-8055-9433EB52EB3A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388B6-374C-694E-89A8-A968E2090CEA}">
      <dgm:prSet phldrT="[Text]"/>
      <dgm:spPr>
        <a:solidFill>
          <a:srgbClr val="82AF19"/>
        </a:solidFill>
        <a:ln>
          <a:noFill/>
        </a:ln>
        <a:effectLst/>
      </dgm:spPr>
      <dgm:t>
        <a:bodyPr/>
        <a:lstStyle/>
        <a:p>
          <a:r>
            <a:rPr lang="en-US" dirty="0"/>
            <a:t>In-kind contribution</a:t>
          </a:r>
        </a:p>
      </dgm:t>
    </dgm:pt>
    <dgm:pt modelId="{5B3E0A80-3213-8447-B286-57EDE4A21686}" type="parTrans" cxnId="{6F4A9A8A-BDC4-D24A-8CB9-1CC1AD85205C}">
      <dgm:prSet/>
      <dgm:spPr/>
      <dgm:t>
        <a:bodyPr/>
        <a:lstStyle/>
        <a:p>
          <a:endParaRPr lang="en-US"/>
        </a:p>
      </dgm:t>
    </dgm:pt>
    <dgm:pt modelId="{D4F1DE4A-152A-334E-9022-E310549A6750}" type="sibTrans" cxnId="{6F4A9A8A-BDC4-D24A-8CB9-1CC1AD85205C}">
      <dgm:prSet/>
      <dgm:spPr/>
      <dgm:t>
        <a:bodyPr/>
        <a:lstStyle/>
        <a:p>
          <a:endParaRPr lang="en-US"/>
        </a:p>
      </dgm:t>
    </dgm:pt>
    <dgm:pt modelId="{90C2FE00-3765-9340-B72A-42C8ED61D399}">
      <dgm:prSet phldrT="[Text]"/>
      <dgm:spPr>
        <a:solidFill>
          <a:srgbClr val="485156">
            <a:alpha val="90000"/>
          </a:srgbClr>
        </a:solidFill>
        <a:ln>
          <a:solidFill>
            <a:srgbClr val="FFFFFF">
              <a:alpha val="90000"/>
            </a:srgbClr>
          </a:solidFill>
        </a:ln>
        <a:effectLst/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The knowledge and skills of European companies, and institutes, are best deployed in In-Kind Contributions.*</a:t>
          </a:r>
        </a:p>
      </dgm:t>
    </dgm:pt>
    <dgm:pt modelId="{E7E0C5DB-9BF3-9348-8376-78F562E7DCEC}" type="parTrans" cxnId="{CEE87E21-DA7C-C944-908F-849C1A4CBD4C}">
      <dgm:prSet/>
      <dgm:spPr/>
      <dgm:t>
        <a:bodyPr/>
        <a:lstStyle/>
        <a:p>
          <a:endParaRPr lang="en-US"/>
        </a:p>
      </dgm:t>
    </dgm:pt>
    <dgm:pt modelId="{27C756FB-4EA0-814C-9927-5EF6C70C2DB6}" type="sibTrans" cxnId="{CEE87E21-DA7C-C944-908F-849C1A4CBD4C}">
      <dgm:prSet/>
      <dgm:spPr/>
      <dgm:t>
        <a:bodyPr/>
        <a:lstStyle/>
        <a:p>
          <a:endParaRPr lang="en-US"/>
        </a:p>
      </dgm:t>
    </dgm:pt>
    <dgm:pt modelId="{23796ACA-1A67-2644-8617-99B1B2DD39E8}">
      <dgm:prSet phldrT="[Text]"/>
      <dgm:spPr>
        <a:solidFill>
          <a:srgbClr val="82AF19"/>
        </a:solidFill>
        <a:ln>
          <a:solidFill>
            <a:srgbClr val="FFFFFF"/>
          </a:solidFill>
        </a:ln>
        <a:effectLst/>
      </dgm:spPr>
      <dgm:t>
        <a:bodyPr/>
        <a:lstStyle/>
        <a:p>
          <a:r>
            <a:rPr lang="en-US" dirty="0"/>
            <a:t>Technical performance</a:t>
          </a:r>
        </a:p>
      </dgm:t>
    </dgm:pt>
    <dgm:pt modelId="{9365A560-AF9A-C54A-974F-E479F799591B}" type="parTrans" cxnId="{3DCE192E-69B2-EA48-98E1-EB89D37F2130}">
      <dgm:prSet/>
      <dgm:spPr/>
      <dgm:t>
        <a:bodyPr/>
        <a:lstStyle/>
        <a:p>
          <a:endParaRPr lang="en-US"/>
        </a:p>
      </dgm:t>
    </dgm:pt>
    <dgm:pt modelId="{DD485780-A06A-5947-9998-BD824E20B57F}" type="sibTrans" cxnId="{3DCE192E-69B2-EA48-98E1-EB89D37F2130}">
      <dgm:prSet/>
      <dgm:spPr/>
      <dgm:t>
        <a:bodyPr/>
        <a:lstStyle/>
        <a:p>
          <a:endParaRPr lang="en-US"/>
        </a:p>
      </dgm:t>
    </dgm:pt>
    <dgm:pt modelId="{E82EB10F-B3AF-224D-A1C8-805C58C8FE4C}">
      <dgm:prSet phldrT="[Text]"/>
      <dgm:spPr>
        <a:solidFill>
          <a:srgbClr val="485156">
            <a:alpha val="90000"/>
          </a:srgbClr>
        </a:solidFill>
        <a:ln>
          <a:solidFill>
            <a:srgbClr val="FFFFFF">
              <a:alpha val="90000"/>
            </a:srgbClr>
          </a:solidFill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</a:rPr>
            <a:t>The highest technical performance is obtained from the ESS target, moderators* and detectors in order to deliver world class science.</a:t>
          </a:r>
        </a:p>
      </dgm:t>
    </dgm:pt>
    <dgm:pt modelId="{19596310-EC33-8848-B8FE-3461556BD77B}" type="parTrans" cxnId="{8FB60269-ABD7-1040-91CF-C93EDA2F5A3F}">
      <dgm:prSet/>
      <dgm:spPr/>
      <dgm:t>
        <a:bodyPr/>
        <a:lstStyle/>
        <a:p>
          <a:endParaRPr lang="en-US"/>
        </a:p>
      </dgm:t>
    </dgm:pt>
    <dgm:pt modelId="{5C72D5A4-9C01-7B4C-8CC1-7159FF636287}" type="sibTrans" cxnId="{8FB60269-ABD7-1040-91CF-C93EDA2F5A3F}">
      <dgm:prSet/>
      <dgm:spPr/>
      <dgm:t>
        <a:bodyPr/>
        <a:lstStyle/>
        <a:p>
          <a:endParaRPr lang="en-US"/>
        </a:p>
      </dgm:t>
    </dgm:pt>
    <dgm:pt modelId="{31674E83-A8F3-B94E-8C62-E6152752954B}">
      <dgm:prSet phldrT="[Text]"/>
      <dgm:spPr>
        <a:solidFill>
          <a:srgbClr val="82AF19"/>
        </a:solidFill>
        <a:ln>
          <a:solidFill>
            <a:srgbClr val="FFFFFF"/>
          </a:solidFill>
        </a:ln>
        <a:effectLst/>
      </dgm:spPr>
      <dgm:t>
        <a:bodyPr/>
        <a:lstStyle/>
        <a:p>
          <a:r>
            <a:rPr lang="en-US" dirty="0"/>
            <a:t>Increase innovation impact</a:t>
          </a:r>
        </a:p>
      </dgm:t>
    </dgm:pt>
    <dgm:pt modelId="{0272768C-673C-5D48-B1B2-AFB1F83CCCAD}" type="parTrans" cxnId="{CD36BD03-ECB7-614B-8EFA-D4586E60D473}">
      <dgm:prSet/>
      <dgm:spPr/>
      <dgm:t>
        <a:bodyPr/>
        <a:lstStyle/>
        <a:p>
          <a:endParaRPr lang="en-US"/>
        </a:p>
      </dgm:t>
    </dgm:pt>
    <dgm:pt modelId="{5A30C88C-20BB-A047-9531-92867D53223D}" type="sibTrans" cxnId="{CD36BD03-ECB7-614B-8EFA-D4586E60D473}">
      <dgm:prSet/>
      <dgm:spPr/>
      <dgm:t>
        <a:bodyPr/>
        <a:lstStyle/>
        <a:p>
          <a:endParaRPr lang="en-US"/>
        </a:p>
      </dgm:t>
    </dgm:pt>
    <dgm:pt modelId="{725CAECF-43C8-4748-910B-2BFE5A1EAABD}">
      <dgm:prSet phldrT="[Text]"/>
      <dgm:spPr>
        <a:solidFill>
          <a:srgbClr val="485156">
            <a:alpha val="90000"/>
          </a:srgbClr>
        </a:solidFill>
        <a:ln>
          <a:solidFill>
            <a:srgbClr val="FFFFFF">
              <a:alpha val="90000"/>
            </a:srgbClr>
          </a:solidFill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</a:rPr>
            <a:t>The innovation impact of ESS will be increased through TTO, ILO, PCP activities, and through sustainability measures supporting the ERIC, new members and future user communities.</a:t>
          </a:r>
        </a:p>
      </dgm:t>
    </dgm:pt>
    <dgm:pt modelId="{7A126DB5-C1D4-DD42-B735-3F9BCB356548}" type="parTrans" cxnId="{E5F91F27-09C1-6E45-9626-61E4C8792A49}">
      <dgm:prSet/>
      <dgm:spPr/>
      <dgm:t>
        <a:bodyPr/>
        <a:lstStyle/>
        <a:p>
          <a:endParaRPr lang="en-US"/>
        </a:p>
      </dgm:t>
    </dgm:pt>
    <dgm:pt modelId="{D7770385-9549-284C-BB82-C5E8B4586430}" type="sibTrans" cxnId="{E5F91F27-09C1-6E45-9626-61E4C8792A49}">
      <dgm:prSet/>
      <dgm:spPr/>
      <dgm:t>
        <a:bodyPr/>
        <a:lstStyle/>
        <a:p>
          <a:endParaRPr lang="en-US"/>
        </a:p>
      </dgm:t>
    </dgm:pt>
    <dgm:pt modelId="{2F7E4BB9-1E7C-7D4F-8B4F-922CCC7DE16F}" type="pres">
      <dgm:prSet presAssocID="{5178B789-FE18-9C42-8055-9433EB52EB3A}" presName="Name0" presStyleCnt="0">
        <dgm:presLayoutVars>
          <dgm:dir/>
          <dgm:animLvl val="lvl"/>
          <dgm:resizeHandles val="exact"/>
        </dgm:presLayoutVars>
      </dgm:prSet>
      <dgm:spPr/>
    </dgm:pt>
    <dgm:pt modelId="{706F6B12-FD31-BC40-ABC9-E798A4A33F9A}" type="pres">
      <dgm:prSet presAssocID="{9BA388B6-374C-694E-89A8-A968E2090CEA}" presName="composite" presStyleCnt="0"/>
      <dgm:spPr/>
    </dgm:pt>
    <dgm:pt modelId="{F6C4B8D2-0407-3642-B57A-159C5F769CE9}" type="pres">
      <dgm:prSet presAssocID="{9BA388B6-374C-694E-89A8-A968E2090C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BBADB6C-991E-D546-BC5C-2D2EBE760FAD}" type="pres">
      <dgm:prSet presAssocID="{9BA388B6-374C-694E-89A8-A968E2090CEA}" presName="desTx" presStyleLbl="alignAccFollowNode1" presStyleIdx="0" presStyleCnt="3">
        <dgm:presLayoutVars>
          <dgm:bulletEnabled val="1"/>
        </dgm:presLayoutVars>
      </dgm:prSet>
      <dgm:spPr/>
    </dgm:pt>
    <dgm:pt modelId="{0AAC288E-13C7-1E44-904F-01861220885E}" type="pres">
      <dgm:prSet presAssocID="{D4F1DE4A-152A-334E-9022-E310549A6750}" presName="space" presStyleCnt="0"/>
      <dgm:spPr/>
    </dgm:pt>
    <dgm:pt modelId="{29D1BE82-CE4F-2D44-99A7-DAC9CF2A9967}" type="pres">
      <dgm:prSet presAssocID="{23796ACA-1A67-2644-8617-99B1B2DD39E8}" presName="composite" presStyleCnt="0"/>
      <dgm:spPr/>
    </dgm:pt>
    <dgm:pt modelId="{CC35C100-4E71-CC41-9205-9E84C57ABE4C}" type="pres">
      <dgm:prSet presAssocID="{23796ACA-1A67-2644-8617-99B1B2DD39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267C2BF-93B1-4B45-99EE-27595A65815A}" type="pres">
      <dgm:prSet presAssocID="{23796ACA-1A67-2644-8617-99B1B2DD39E8}" presName="desTx" presStyleLbl="alignAccFollowNode1" presStyleIdx="1" presStyleCnt="3">
        <dgm:presLayoutVars>
          <dgm:bulletEnabled val="1"/>
        </dgm:presLayoutVars>
      </dgm:prSet>
      <dgm:spPr/>
    </dgm:pt>
    <dgm:pt modelId="{F51B3ACD-F976-A94B-A1B7-0BE160BC011B}" type="pres">
      <dgm:prSet presAssocID="{DD485780-A06A-5947-9998-BD824E20B57F}" presName="space" presStyleCnt="0"/>
      <dgm:spPr/>
    </dgm:pt>
    <dgm:pt modelId="{67DF9354-0341-794C-816B-EE38D74AF9EE}" type="pres">
      <dgm:prSet presAssocID="{31674E83-A8F3-B94E-8C62-E6152752954B}" presName="composite" presStyleCnt="0"/>
      <dgm:spPr/>
    </dgm:pt>
    <dgm:pt modelId="{B4D2827B-776B-4041-AA6A-2A729E4490BF}" type="pres">
      <dgm:prSet presAssocID="{31674E83-A8F3-B94E-8C62-E615275295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F5D73-285F-7C47-87E2-23FCE84EA084}" type="pres">
      <dgm:prSet presAssocID="{31674E83-A8F3-B94E-8C62-E6152752954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36BD03-ECB7-614B-8EFA-D4586E60D473}" srcId="{5178B789-FE18-9C42-8055-9433EB52EB3A}" destId="{31674E83-A8F3-B94E-8C62-E6152752954B}" srcOrd="2" destOrd="0" parTransId="{0272768C-673C-5D48-B1B2-AFB1F83CCCAD}" sibTransId="{5A30C88C-20BB-A047-9531-92867D53223D}"/>
    <dgm:cxn modelId="{1400C90B-4C6D-D347-92E0-D962E23A4F5B}" type="presOf" srcId="{9BA388B6-374C-694E-89A8-A968E2090CEA}" destId="{F6C4B8D2-0407-3642-B57A-159C5F769CE9}" srcOrd="0" destOrd="0" presId="urn:microsoft.com/office/officeart/2005/8/layout/hList1"/>
    <dgm:cxn modelId="{CEE87E21-DA7C-C944-908F-849C1A4CBD4C}" srcId="{9BA388B6-374C-694E-89A8-A968E2090CEA}" destId="{90C2FE00-3765-9340-B72A-42C8ED61D399}" srcOrd="0" destOrd="0" parTransId="{E7E0C5DB-9BF3-9348-8376-78F562E7DCEC}" sibTransId="{27C756FB-4EA0-814C-9927-5EF6C70C2DB6}"/>
    <dgm:cxn modelId="{E5F91F27-09C1-6E45-9626-61E4C8792A49}" srcId="{31674E83-A8F3-B94E-8C62-E6152752954B}" destId="{725CAECF-43C8-4748-910B-2BFE5A1EAABD}" srcOrd="0" destOrd="0" parTransId="{7A126DB5-C1D4-DD42-B735-3F9BCB356548}" sibTransId="{D7770385-9549-284C-BB82-C5E8B4586430}"/>
    <dgm:cxn modelId="{3DCE192E-69B2-EA48-98E1-EB89D37F2130}" srcId="{5178B789-FE18-9C42-8055-9433EB52EB3A}" destId="{23796ACA-1A67-2644-8617-99B1B2DD39E8}" srcOrd="1" destOrd="0" parTransId="{9365A560-AF9A-C54A-974F-E479F799591B}" sibTransId="{DD485780-A06A-5947-9998-BD824E20B57F}"/>
    <dgm:cxn modelId="{71D4303F-0F4F-A24B-8C0F-9A51C9DDC73A}" type="presOf" srcId="{90C2FE00-3765-9340-B72A-42C8ED61D399}" destId="{1BBADB6C-991E-D546-BC5C-2D2EBE760FAD}" srcOrd="0" destOrd="0" presId="urn:microsoft.com/office/officeart/2005/8/layout/hList1"/>
    <dgm:cxn modelId="{1BB78741-44D2-4546-BD21-3710F9C1A309}" type="presOf" srcId="{31674E83-A8F3-B94E-8C62-E6152752954B}" destId="{B4D2827B-776B-4041-AA6A-2A729E4490BF}" srcOrd="0" destOrd="0" presId="urn:microsoft.com/office/officeart/2005/8/layout/hList1"/>
    <dgm:cxn modelId="{8FB60269-ABD7-1040-91CF-C93EDA2F5A3F}" srcId="{23796ACA-1A67-2644-8617-99B1B2DD39E8}" destId="{E82EB10F-B3AF-224D-A1C8-805C58C8FE4C}" srcOrd="0" destOrd="0" parTransId="{19596310-EC33-8848-B8FE-3461556BD77B}" sibTransId="{5C72D5A4-9C01-7B4C-8CC1-7159FF636287}"/>
    <dgm:cxn modelId="{D03AB46C-9305-D345-9BCF-03927AEAEBFE}" type="presOf" srcId="{5178B789-FE18-9C42-8055-9433EB52EB3A}" destId="{2F7E4BB9-1E7C-7D4F-8B4F-922CCC7DE16F}" srcOrd="0" destOrd="0" presId="urn:microsoft.com/office/officeart/2005/8/layout/hList1"/>
    <dgm:cxn modelId="{6F4A9A8A-BDC4-D24A-8CB9-1CC1AD85205C}" srcId="{5178B789-FE18-9C42-8055-9433EB52EB3A}" destId="{9BA388B6-374C-694E-89A8-A968E2090CEA}" srcOrd="0" destOrd="0" parTransId="{5B3E0A80-3213-8447-B286-57EDE4A21686}" sibTransId="{D4F1DE4A-152A-334E-9022-E310549A6750}"/>
    <dgm:cxn modelId="{C37777B1-2251-0142-A3C9-DDE39A057FD4}" type="presOf" srcId="{725CAECF-43C8-4748-910B-2BFE5A1EAABD}" destId="{617F5D73-285F-7C47-87E2-23FCE84EA084}" srcOrd="0" destOrd="0" presId="urn:microsoft.com/office/officeart/2005/8/layout/hList1"/>
    <dgm:cxn modelId="{35E1E6C1-57DD-284B-A6BF-B49D15030C0C}" type="presOf" srcId="{23796ACA-1A67-2644-8617-99B1B2DD39E8}" destId="{CC35C100-4E71-CC41-9205-9E84C57ABE4C}" srcOrd="0" destOrd="0" presId="urn:microsoft.com/office/officeart/2005/8/layout/hList1"/>
    <dgm:cxn modelId="{346788DD-AAEE-C044-8CCF-A6E284B9C031}" type="presOf" srcId="{E82EB10F-B3AF-224D-A1C8-805C58C8FE4C}" destId="{A267C2BF-93B1-4B45-99EE-27595A65815A}" srcOrd="0" destOrd="0" presId="urn:microsoft.com/office/officeart/2005/8/layout/hList1"/>
    <dgm:cxn modelId="{20C118BF-4E34-AC40-840F-5BD2E9C42AE4}" type="presParOf" srcId="{2F7E4BB9-1E7C-7D4F-8B4F-922CCC7DE16F}" destId="{706F6B12-FD31-BC40-ABC9-E798A4A33F9A}" srcOrd="0" destOrd="0" presId="urn:microsoft.com/office/officeart/2005/8/layout/hList1"/>
    <dgm:cxn modelId="{A83D0E42-DE2D-3041-A477-203C7C6ECDD5}" type="presParOf" srcId="{706F6B12-FD31-BC40-ABC9-E798A4A33F9A}" destId="{F6C4B8D2-0407-3642-B57A-159C5F769CE9}" srcOrd="0" destOrd="0" presId="urn:microsoft.com/office/officeart/2005/8/layout/hList1"/>
    <dgm:cxn modelId="{CC294721-BDD6-4B4B-8C31-B714FD29466F}" type="presParOf" srcId="{706F6B12-FD31-BC40-ABC9-E798A4A33F9A}" destId="{1BBADB6C-991E-D546-BC5C-2D2EBE760FAD}" srcOrd="1" destOrd="0" presId="urn:microsoft.com/office/officeart/2005/8/layout/hList1"/>
    <dgm:cxn modelId="{85CA66D8-5DEE-C74A-93A1-4317873B49C3}" type="presParOf" srcId="{2F7E4BB9-1E7C-7D4F-8B4F-922CCC7DE16F}" destId="{0AAC288E-13C7-1E44-904F-01861220885E}" srcOrd="1" destOrd="0" presId="urn:microsoft.com/office/officeart/2005/8/layout/hList1"/>
    <dgm:cxn modelId="{2A3500A2-A24A-BB46-A3CA-EB27B233CC3A}" type="presParOf" srcId="{2F7E4BB9-1E7C-7D4F-8B4F-922CCC7DE16F}" destId="{29D1BE82-CE4F-2D44-99A7-DAC9CF2A9967}" srcOrd="2" destOrd="0" presId="urn:microsoft.com/office/officeart/2005/8/layout/hList1"/>
    <dgm:cxn modelId="{8C97E9CC-0DC2-2A48-960E-81B13CA72A7C}" type="presParOf" srcId="{29D1BE82-CE4F-2D44-99A7-DAC9CF2A9967}" destId="{CC35C100-4E71-CC41-9205-9E84C57ABE4C}" srcOrd="0" destOrd="0" presId="urn:microsoft.com/office/officeart/2005/8/layout/hList1"/>
    <dgm:cxn modelId="{35E6706A-219C-0F4C-8AC3-2FB174C49E3F}" type="presParOf" srcId="{29D1BE82-CE4F-2D44-99A7-DAC9CF2A9967}" destId="{A267C2BF-93B1-4B45-99EE-27595A65815A}" srcOrd="1" destOrd="0" presId="urn:microsoft.com/office/officeart/2005/8/layout/hList1"/>
    <dgm:cxn modelId="{1ABCF047-86D3-8747-9579-5BC9CB7AD395}" type="presParOf" srcId="{2F7E4BB9-1E7C-7D4F-8B4F-922CCC7DE16F}" destId="{F51B3ACD-F976-A94B-A1B7-0BE160BC011B}" srcOrd="3" destOrd="0" presId="urn:microsoft.com/office/officeart/2005/8/layout/hList1"/>
    <dgm:cxn modelId="{DDB08928-DD3B-1B44-8EB7-249E4616E6E2}" type="presParOf" srcId="{2F7E4BB9-1E7C-7D4F-8B4F-922CCC7DE16F}" destId="{67DF9354-0341-794C-816B-EE38D74AF9EE}" srcOrd="4" destOrd="0" presId="urn:microsoft.com/office/officeart/2005/8/layout/hList1"/>
    <dgm:cxn modelId="{2136FFA5-3E53-FF48-9D4C-5912BDBD2336}" type="presParOf" srcId="{67DF9354-0341-794C-816B-EE38D74AF9EE}" destId="{B4D2827B-776B-4041-AA6A-2A729E4490BF}" srcOrd="0" destOrd="0" presId="urn:microsoft.com/office/officeart/2005/8/layout/hList1"/>
    <dgm:cxn modelId="{E5B24778-6587-0647-9FBF-1B2D37B3A47D}" type="presParOf" srcId="{67DF9354-0341-794C-816B-EE38D74AF9EE}" destId="{617F5D73-285F-7C47-87E2-23FCE84EA0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A17E2-E8DB-784B-9109-BF63EAE6B57E}">
      <dsp:nvSpPr>
        <dsp:cNvPr id="0" name=""/>
        <dsp:cNvSpPr/>
      </dsp:nvSpPr>
      <dsp:spPr>
        <a:xfrm>
          <a:off x="1192958" y="2669114"/>
          <a:ext cx="1386272" cy="1190156"/>
        </a:xfrm>
        <a:prstGeom prst="hexagon">
          <a:avLst>
            <a:gd name="adj" fmla="val 25000"/>
            <a:gd name="vf" fmla="val 115470"/>
          </a:avLst>
        </a:prstGeom>
        <a:solidFill>
          <a:srgbClr val="82AF19"/>
        </a:solidFill>
        <a:ln w="25400" cap="flat" cmpd="sng" algn="ctr">
          <a:solidFill>
            <a:srgbClr val="82AF1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 work packages</a:t>
          </a:r>
        </a:p>
      </dsp:txBody>
      <dsp:txXfrm>
        <a:off x="1407660" y="2853442"/>
        <a:ext cx="956868" cy="821500"/>
      </dsp:txXfrm>
    </dsp:sp>
    <dsp:sp modelId="{0FD60190-B019-364F-9308-D311076FAAB4}">
      <dsp:nvSpPr>
        <dsp:cNvPr id="0" name=""/>
        <dsp:cNvSpPr/>
      </dsp:nvSpPr>
      <dsp:spPr>
        <a:xfrm>
          <a:off x="1226035" y="3201310"/>
          <a:ext cx="161707" cy="1393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8515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E9D3B-E812-D94C-B5FD-639F50E98836}">
      <dsp:nvSpPr>
        <dsp:cNvPr id="0" name=""/>
        <dsp:cNvSpPr/>
      </dsp:nvSpPr>
      <dsp:spPr>
        <a:xfrm>
          <a:off x="3576776" y="2712406"/>
          <a:ext cx="1386272" cy="11901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60FDC-FA77-BD48-8CBF-0E30D93972E2}">
      <dsp:nvSpPr>
        <dsp:cNvPr id="0" name=""/>
        <dsp:cNvSpPr/>
      </dsp:nvSpPr>
      <dsp:spPr>
        <a:xfrm>
          <a:off x="949662" y="3043235"/>
          <a:ext cx="161707" cy="1393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BEBB6-D96B-3348-A27B-E17A65B265C2}">
      <dsp:nvSpPr>
        <dsp:cNvPr id="0" name=""/>
        <dsp:cNvSpPr/>
      </dsp:nvSpPr>
      <dsp:spPr>
        <a:xfrm>
          <a:off x="2385917" y="2007353"/>
          <a:ext cx="1386272" cy="1190156"/>
        </a:xfrm>
        <a:prstGeom prst="hexagon">
          <a:avLst>
            <a:gd name="adj" fmla="val 25000"/>
            <a:gd name="vf" fmla="val 115470"/>
          </a:avLst>
        </a:prstGeom>
        <a:solidFill>
          <a:srgbClr val="485156"/>
        </a:solidFill>
        <a:ln w="25400" cap="flat" cmpd="sng" algn="ctr">
          <a:solidFill>
            <a:srgbClr val="48515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36 months</a:t>
          </a:r>
        </a:p>
      </dsp:txBody>
      <dsp:txXfrm>
        <a:off x="2600619" y="2191681"/>
        <a:ext cx="956868" cy="821500"/>
      </dsp:txXfrm>
    </dsp:sp>
    <dsp:sp modelId="{633BEB8A-B34D-7649-B5FC-FC221131236F}">
      <dsp:nvSpPr>
        <dsp:cNvPr id="0" name=""/>
        <dsp:cNvSpPr/>
      </dsp:nvSpPr>
      <dsp:spPr>
        <a:xfrm>
          <a:off x="3339990" y="3036899"/>
          <a:ext cx="161707" cy="1393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D8645-B85E-8B43-8152-CCBC5055ED67}">
      <dsp:nvSpPr>
        <dsp:cNvPr id="0" name=""/>
        <dsp:cNvSpPr/>
      </dsp:nvSpPr>
      <dsp:spPr>
        <a:xfrm>
          <a:off x="11581" y="2024692"/>
          <a:ext cx="1386272" cy="11901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E3D3E-83A0-DC44-94DD-0BE8C65DF163}">
      <dsp:nvSpPr>
        <dsp:cNvPr id="0" name=""/>
        <dsp:cNvSpPr/>
      </dsp:nvSpPr>
      <dsp:spPr>
        <a:xfrm>
          <a:off x="4433802" y="2802680"/>
          <a:ext cx="161707" cy="1393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2FE32-3BDC-FB46-A25C-CA23B1F399DB}">
      <dsp:nvSpPr>
        <dsp:cNvPr id="0" name=""/>
        <dsp:cNvSpPr/>
      </dsp:nvSpPr>
      <dsp:spPr>
        <a:xfrm>
          <a:off x="1192958" y="1353194"/>
          <a:ext cx="1386272" cy="1190156"/>
        </a:xfrm>
        <a:prstGeom prst="hexagon">
          <a:avLst>
            <a:gd name="adj" fmla="val 25000"/>
            <a:gd name="vf" fmla="val 115470"/>
          </a:avLst>
        </a:prstGeom>
        <a:solidFill>
          <a:srgbClr val="485156"/>
        </a:solidFill>
        <a:ln w="25400" cap="flat" cmpd="sng" algn="ctr">
          <a:solidFill>
            <a:srgbClr val="48515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11 countries</a:t>
          </a:r>
        </a:p>
      </dsp:txBody>
      <dsp:txXfrm>
        <a:off x="1407660" y="1537522"/>
        <a:ext cx="956868" cy="821500"/>
      </dsp:txXfrm>
    </dsp:sp>
    <dsp:sp modelId="{D09FDD23-39E7-0242-A006-AD570B188E1E}">
      <dsp:nvSpPr>
        <dsp:cNvPr id="0" name=""/>
        <dsp:cNvSpPr/>
      </dsp:nvSpPr>
      <dsp:spPr>
        <a:xfrm>
          <a:off x="2142621" y="1375686"/>
          <a:ext cx="161707" cy="1393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51940-2A5F-714D-8002-394F989FE34B}">
      <dsp:nvSpPr>
        <dsp:cNvPr id="0" name=""/>
        <dsp:cNvSpPr/>
      </dsp:nvSpPr>
      <dsp:spPr>
        <a:xfrm>
          <a:off x="2385917" y="691433"/>
          <a:ext cx="1386272" cy="11901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4F279-AA17-6849-9876-30D5BB2161DB}">
      <dsp:nvSpPr>
        <dsp:cNvPr id="0" name=""/>
        <dsp:cNvSpPr/>
      </dsp:nvSpPr>
      <dsp:spPr>
        <a:xfrm>
          <a:off x="3293023" y="790590"/>
          <a:ext cx="161707" cy="1393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7F4F0-EC98-AF41-9489-3B3554267C34}">
      <dsp:nvSpPr>
        <dsp:cNvPr id="0" name=""/>
        <dsp:cNvSpPr/>
      </dsp:nvSpPr>
      <dsp:spPr>
        <a:xfrm>
          <a:off x="3578141" y="1350660"/>
          <a:ext cx="1386272" cy="1190156"/>
        </a:xfrm>
        <a:prstGeom prst="hexagon">
          <a:avLst>
            <a:gd name="adj" fmla="val 25000"/>
            <a:gd name="vf" fmla="val 115470"/>
          </a:avLst>
        </a:prstGeom>
        <a:solidFill>
          <a:srgbClr val="82AF19"/>
        </a:solidFill>
        <a:ln w="25400" cap="flat" cmpd="sng" algn="ctr">
          <a:solidFill>
            <a:srgbClr val="82AF1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Lucida Sans" charset="0"/>
              <a:ea typeface="Lucida Sans" charset="0"/>
              <a:cs typeface="Lucida Sans" charset="0"/>
            </a:rPr>
            <a:t>€20 M </a:t>
          </a:r>
          <a:endParaRPr lang="en-US" sz="1800" kern="1200" dirty="0"/>
        </a:p>
      </dsp:txBody>
      <dsp:txXfrm>
        <a:off x="3792843" y="1534988"/>
        <a:ext cx="956868" cy="821500"/>
      </dsp:txXfrm>
    </dsp:sp>
    <dsp:sp modelId="{1D26112B-DAFB-3F40-8B8A-2E725BDA360D}">
      <dsp:nvSpPr>
        <dsp:cNvPr id="0" name=""/>
        <dsp:cNvSpPr/>
      </dsp:nvSpPr>
      <dsp:spPr>
        <a:xfrm>
          <a:off x="4777715" y="1878105"/>
          <a:ext cx="161707" cy="1393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8515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7443F-B765-8144-9E5B-BC70AF670C16}">
      <dsp:nvSpPr>
        <dsp:cNvPr id="0" name=""/>
        <dsp:cNvSpPr/>
      </dsp:nvSpPr>
      <dsp:spPr>
        <a:xfrm>
          <a:off x="4771099" y="2019707"/>
          <a:ext cx="1386272" cy="11901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48515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D2C05-D4DE-D543-A57A-3076AD81B855}">
      <dsp:nvSpPr>
        <dsp:cNvPr id="0" name=""/>
        <dsp:cNvSpPr/>
      </dsp:nvSpPr>
      <dsp:spPr>
        <a:xfrm>
          <a:off x="5628777" y="2995429"/>
          <a:ext cx="161707" cy="1393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7E0B4-6323-D24C-A846-D0994F09068B}">
      <dsp:nvSpPr>
        <dsp:cNvPr id="0" name=""/>
        <dsp:cNvSpPr/>
      </dsp:nvSpPr>
      <dsp:spPr>
        <a:xfrm>
          <a:off x="4771099" y="704105"/>
          <a:ext cx="1386272" cy="1190156"/>
        </a:xfrm>
        <a:prstGeom prst="hexagon">
          <a:avLst>
            <a:gd name="adj" fmla="val 25000"/>
            <a:gd name="vf" fmla="val 115470"/>
          </a:avLst>
        </a:prstGeom>
        <a:solidFill>
          <a:srgbClr val="485156"/>
        </a:solidFill>
        <a:ln w="25400" cap="flat" cmpd="sng" algn="ctr">
          <a:solidFill>
            <a:srgbClr val="48515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18 European partners</a:t>
          </a:r>
        </a:p>
      </dsp:txBody>
      <dsp:txXfrm>
        <a:off x="4985801" y="888433"/>
        <a:ext cx="956868" cy="821500"/>
      </dsp:txXfrm>
    </dsp:sp>
    <dsp:sp modelId="{3B05985C-BB18-2840-A5C6-8CE8086C1CC4}">
      <dsp:nvSpPr>
        <dsp:cNvPr id="0" name=""/>
        <dsp:cNvSpPr/>
      </dsp:nvSpPr>
      <dsp:spPr>
        <a:xfrm>
          <a:off x="5970673" y="1237568"/>
          <a:ext cx="161707" cy="1393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E5BCE-24F5-DB48-8E66-5DCA5453586D}">
      <dsp:nvSpPr>
        <dsp:cNvPr id="0" name=""/>
        <dsp:cNvSpPr/>
      </dsp:nvSpPr>
      <dsp:spPr>
        <a:xfrm>
          <a:off x="5964058" y="1368083"/>
          <a:ext cx="1386272" cy="119015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000EE-F6F6-F04E-9DE6-7A033C09D254}">
      <dsp:nvSpPr>
        <dsp:cNvPr id="0" name=""/>
        <dsp:cNvSpPr/>
      </dsp:nvSpPr>
      <dsp:spPr>
        <a:xfrm>
          <a:off x="6292858" y="2348873"/>
          <a:ext cx="161707" cy="1393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2AF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4B8D2-0407-3642-B57A-159C5F769CE9}">
      <dsp:nvSpPr>
        <dsp:cNvPr id="0" name=""/>
        <dsp:cNvSpPr/>
      </dsp:nvSpPr>
      <dsp:spPr>
        <a:xfrm>
          <a:off x="2052" y="63259"/>
          <a:ext cx="2000835" cy="547104"/>
        </a:xfrm>
        <a:prstGeom prst="rect">
          <a:avLst/>
        </a:prstGeom>
        <a:solidFill>
          <a:srgbClr val="82AF19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In-kind contribution</a:t>
          </a:r>
        </a:p>
      </dsp:txBody>
      <dsp:txXfrm>
        <a:off x="2052" y="63259"/>
        <a:ext cx="2000835" cy="547104"/>
      </dsp:txXfrm>
    </dsp:sp>
    <dsp:sp modelId="{1BBADB6C-991E-D546-BC5C-2D2EBE760FAD}">
      <dsp:nvSpPr>
        <dsp:cNvPr id="0" name=""/>
        <dsp:cNvSpPr/>
      </dsp:nvSpPr>
      <dsp:spPr>
        <a:xfrm>
          <a:off x="2052" y="610364"/>
          <a:ext cx="2000835" cy="2314646"/>
        </a:xfrm>
        <a:prstGeom prst="rect">
          <a:avLst/>
        </a:prstGeom>
        <a:solidFill>
          <a:srgbClr val="485156">
            <a:alpha val="90000"/>
          </a:srgbClr>
        </a:solidFill>
        <a:ln w="9525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bg1"/>
              </a:solidFill>
            </a:rPr>
            <a:t>The knowledge and skills of European companies, and institutes, are best deployed in In-Kind Contributions.*</a:t>
          </a:r>
        </a:p>
      </dsp:txBody>
      <dsp:txXfrm>
        <a:off x="2052" y="610364"/>
        <a:ext cx="2000835" cy="2314646"/>
      </dsp:txXfrm>
    </dsp:sp>
    <dsp:sp modelId="{CC35C100-4E71-CC41-9205-9E84C57ABE4C}">
      <dsp:nvSpPr>
        <dsp:cNvPr id="0" name=""/>
        <dsp:cNvSpPr/>
      </dsp:nvSpPr>
      <dsp:spPr>
        <a:xfrm>
          <a:off x="2283005" y="63259"/>
          <a:ext cx="2000835" cy="547104"/>
        </a:xfrm>
        <a:prstGeom prst="rect">
          <a:avLst/>
        </a:prstGeom>
        <a:solidFill>
          <a:srgbClr val="82AF19"/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Technical performance</a:t>
          </a:r>
        </a:p>
      </dsp:txBody>
      <dsp:txXfrm>
        <a:off x="2283005" y="63259"/>
        <a:ext cx="2000835" cy="547104"/>
      </dsp:txXfrm>
    </dsp:sp>
    <dsp:sp modelId="{A267C2BF-93B1-4B45-99EE-27595A65815A}">
      <dsp:nvSpPr>
        <dsp:cNvPr id="0" name=""/>
        <dsp:cNvSpPr/>
      </dsp:nvSpPr>
      <dsp:spPr>
        <a:xfrm>
          <a:off x="2283005" y="610364"/>
          <a:ext cx="2000835" cy="2314646"/>
        </a:xfrm>
        <a:prstGeom prst="rect">
          <a:avLst/>
        </a:prstGeom>
        <a:solidFill>
          <a:srgbClr val="485156">
            <a:alpha val="90000"/>
          </a:srgbClr>
        </a:solidFill>
        <a:ln w="9525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FFFFFF"/>
              </a:solidFill>
            </a:rPr>
            <a:t>The highest technical performance is obtained from the ESS target, moderators* and detectors in order to deliver world class science.</a:t>
          </a:r>
        </a:p>
      </dsp:txBody>
      <dsp:txXfrm>
        <a:off x="2283005" y="610364"/>
        <a:ext cx="2000835" cy="2314646"/>
      </dsp:txXfrm>
    </dsp:sp>
    <dsp:sp modelId="{B4D2827B-776B-4041-AA6A-2A729E4490BF}">
      <dsp:nvSpPr>
        <dsp:cNvPr id="0" name=""/>
        <dsp:cNvSpPr/>
      </dsp:nvSpPr>
      <dsp:spPr>
        <a:xfrm>
          <a:off x="4563957" y="63259"/>
          <a:ext cx="2000835" cy="547104"/>
        </a:xfrm>
        <a:prstGeom prst="rect">
          <a:avLst/>
        </a:prstGeom>
        <a:solidFill>
          <a:srgbClr val="82AF19"/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Increase innovation impact</a:t>
          </a:r>
        </a:p>
      </dsp:txBody>
      <dsp:txXfrm>
        <a:off x="4563957" y="63259"/>
        <a:ext cx="2000835" cy="547104"/>
      </dsp:txXfrm>
    </dsp:sp>
    <dsp:sp modelId="{617F5D73-285F-7C47-87E2-23FCE84EA084}">
      <dsp:nvSpPr>
        <dsp:cNvPr id="0" name=""/>
        <dsp:cNvSpPr/>
      </dsp:nvSpPr>
      <dsp:spPr>
        <a:xfrm>
          <a:off x="4563957" y="610364"/>
          <a:ext cx="2000835" cy="2314646"/>
        </a:xfrm>
        <a:prstGeom prst="rect">
          <a:avLst/>
        </a:prstGeom>
        <a:solidFill>
          <a:srgbClr val="485156">
            <a:alpha val="90000"/>
          </a:srgbClr>
        </a:solidFill>
        <a:ln w="9525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FFFFFF"/>
              </a:solidFill>
            </a:rPr>
            <a:t>The innovation impact of ESS will be increased through TTO, ILO, PCP activities, and through sustainability measures supporting the ERIC, new members and future user communities.</a:t>
          </a:r>
        </a:p>
      </dsp:txBody>
      <dsp:txXfrm>
        <a:off x="4563957" y="610364"/>
        <a:ext cx="2000835" cy="2314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373C-62F2-E542-A31B-D414FBBD2CE2}" type="datetimeFigureOut">
              <a:rPr lang="da-DK" smtClean="0"/>
              <a:t>04/07/2018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29FE-1567-AC46-B510-35DD9DCF62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53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5BDF-3F42-4B44-9926-2C470335BF83}" type="datetimeFigureOut">
              <a:rPr lang="da-DK" smtClean="0"/>
              <a:t>04/07/2018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60E1A-7BE3-3D46-9629-02100BF95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10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341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436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56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51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889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16g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924" y="0"/>
            <a:ext cx="4811076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07700" y="1657357"/>
            <a:ext cx="4929550" cy="1102519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485156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r>
              <a:rPr lang="da-DK" dirty="0"/>
              <a:t> and </a:t>
            </a:r>
            <a:r>
              <a:rPr lang="da-DK" dirty="0" err="1"/>
              <a:t>second</a:t>
            </a:r>
            <a:r>
              <a:rPr lang="da-DK" dirty="0"/>
              <a:t> line of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006300" y="2763838"/>
            <a:ext cx="4930950" cy="1314450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subtitlte</a:t>
            </a:r>
            <a:endParaRPr lang="da-DK" dirty="0"/>
          </a:p>
        </p:txBody>
      </p:sp>
      <p:sp>
        <p:nvSpPr>
          <p:cNvPr id="17" name="Pladsholder til billede 16"/>
          <p:cNvSpPr>
            <a:spLocks noGrp="1"/>
          </p:cNvSpPr>
          <p:nvPr>
            <p:ph type="pic" sz="quarter" idx="13" hasCustomPrompt="1"/>
          </p:nvPr>
        </p:nvSpPr>
        <p:spPr>
          <a:xfrm>
            <a:off x="5366462" y="1397000"/>
            <a:ext cx="3987089" cy="3871038"/>
          </a:xfrm>
          <a:custGeom>
            <a:avLst/>
            <a:gdLst/>
            <a:ahLst/>
            <a:cxnLst/>
            <a:rect l="l" t="t" r="r" b="b"/>
            <a:pathLst>
              <a:path w="3987089" h="3871038">
                <a:moveTo>
                  <a:pt x="3733089" y="0"/>
                </a:moveTo>
                <a:cubicBezTo>
                  <a:pt x="3797518" y="0"/>
                  <a:pt x="3861566" y="1632"/>
                  <a:pt x="3925193" y="4858"/>
                </a:cubicBezTo>
                <a:lnTo>
                  <a:pt x="3987089" y="9564"/>
                </a:lnTo>
                <a:lnTo>
                  <a:pt x="3987089" y="3871038"/>
                </a:lnTo>
                <a:lnTo>
                  <a:pt x="3488" y="3871038"/>
                </a:lnTo>
                <a:lnTo>
                  <a:pt x="0" y="3733089"/>
                </a:lnTo>
                <a:cubicBezTo>
                  <a:pt x="0" y="1671361"/>
                  <a:pt x="1671361" y="0"/>
                  <a:pt x="3733089" y="0"/>
                </a:cubicBezTo>
                <a:close/>
              </a:path>
            </a:pathLst>
          </a:custGeom>
          <a:ln>
            <a:solidFill>
              <a:srgbClr val="82AF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rgbClr val="485156"/>
                </a:solidFill>
              </a:defRPr>
            </a:lvl1pPr>
          </a:lstStyle>
          <a:p>
            <a:r>
              <a:rPr lang="da-DK" dirty="0"/>
              <a:t>Drag </a:t>
            </a:r>
            <a:r>
              <a:rPr lang="da-DK" dirty="0" err="1"/>
              <a:t>picture</a:t>
            </a:r>
            <a:r>
              <a:rPr lang="da-DK" dirty="0"/>
              <a:t> or </a:t>
            </a:r>
            <a:r>
              <a:rPr lang="da-DK" dirty="0" err="1"/>
              <a:t>click</a:t>
            </a:r>
            <a:r>
              <a:rPr lang="da-DK" dirty="0"/>
              <a:t> on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11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6300" y="861616"/>
            <a:ext cx="7767742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006300" y="1697042"/>
            <a:ext cx="7767742" cy="2808685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First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04/07/2018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82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/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16g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924" y="0"/>
            <a:ext cx="4811076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07700" y="1657357"/>
            <a:ext cx="4929550" cy="1102519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485156"/>
                </a:solidFill>
              </a:defRPr>
            </a:lvl1pPr>
          </a:lstStyle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006300" y="2763838"/>
            <a:ext cx="3565700" cy="1314450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contact</a:t>
            </a:r>
            <a:r>
              <a:rPr lang="da-DK" dirty="0"/>
              <a:t> information</a:t>
            </a:r>
          </a:p>
        </p:txBody>
      </p:sp>
      <p:sp>
        <p:nvSpPr>
          <p:cNvPr id="17" name="Pladsholder til billede 16"/>
          <p:cNvSpPr>
            <a:spLocks noGrp="1"/>
          </p:cNvSpPr>
          <p:nvPr>
            <p:ph type="pic" sz="quarter" idx="13" hasCustomPrompt="1"/>
          </p:nvPr>
        </p:nvSpPr>
        <p:spPr>
          <a:xfrm>
            <a:off x="5366462" y="1397000"/>
            <a:ext cx="3987089" cy="3871038"/>
          </a:xfrm>
          <a:custGeom>
            <a:avLst/>
            <a:gdLst/>
            <a:ahLst/>
            <a:cxnLst/>
            <a:rect l="l" t="t" r="r" b="b"/>
            <a:pathLst>
              <a:path w="3987089" h="3871038">
                <a:moveTo>
                  <a:pt x="3733089" y="0"/>
                </a:moveTo>
                <a:cubicBezTo>
                  <a:pt x="3797518" y="0"/>
                  <a:pt x="3861566" y="1632"/>
                  <a:pt x="3925193" y="4858"/>
                </a:cubicBezTo>
                <a:lnTo>
                  <a:pt x="3987089" y="9564"/>
                </a:lnTo>
                <a:lnTo>
                  <a:pt x="3987089" y="3871038"/>
                </a:lnTo>
                <a:lnTo>
                  <a:pt x="3488" y="3871038"/>
                </a:lnTo>
                <a:lnTo>
                  <a:pt x="0" y="3733089"/>
                </a:lnTo>
                <a:cubicBezTo>
                  <a:pt x="0" y="1671361"/>
                  <a:pt x="1671361" y="0"/>
                  <a:pt x="3733089" y="0"/>
                </a:cubicBezTo>
                <a:close/>
              </a:path>
            </a:pathLst>
          </a:custGeom>
          <a:ln>
            <a:solidFill>
              <a:srgbClr val="82AF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rgbClr val="485156"/>
                </a:solidFill>
              </a:defRPr>
            </a:lvl1pPr>
          </a:lstStyle>
          <a:p>
            <a:r>
              <a:rPr lang="da-DK" dirty="0"/>
              <a:t>Drag </a:t>
            </a:r>
            <a:r>
              <a:rPr lang="da-DK" dirty="0" err="1"/>
              <a:t>picture</a:t>
            </a:r>
            <a:r>
              <a:rPr lang="da-DK" dirty="0"/>
              <a:t> or </a:t>
            </a:r>
            <a:r>
              <a:rPr lang="da-DK" dirty="0" err="1"/>
              <a:t>click</a:t>
            </a:r>
            <a:r>
              <a:rPr lang="da-DK" dirty="0"/>
              <a:t> on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45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06300" y="8616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06300" y="1697042"/>
            <a:ext cx="8229600" cy="2808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First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48055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C99C-C17F-0247-AD48-9BD861AA6815}" type="datetimeFigureOut">
              <a:rPr lang="da-DK" smtClean="0"/>
              <a:t>04/07/2018</a:t>
            </a:fld>
            <a:endParaRPr lang="da-DK"/>
          </a:p>
        </p:txBody>
      </p:sp>
      <p:pic>
        <p:nvPicPr>
          <p:cNvPr id="7" name="Billede 13" descr="bl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00" y="254116"/>
            <a:ext cx="1146048" cy="256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835" y="123360"/>
            <a:ext cx="1183341" cy="636739"/>
          </a:xfrm>
          <a:prstGeom prst="rect">
            <a:avLst/>
          </a:prstGeom>
        </p:spPr>
      </p:pic>
      <p:pic>
        <p:nvPicPr>
          <p:cNvPr id="10" name="Billede 3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36" y="4867116"/>
            <a:ext cx="292100" cy="2032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1" name="Tekstfelt 8"/>
          <p:cNvSpPr txBox="1"/>
          <p:nvPr userDrawn="1"/>
        </p:nvSpPr>
        <p:spPr>
          <a:xfrm>
            <a:off x="499455" y="4822403"/>
            <a:ext cx="5216475" cy="249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r>
              <a:rPr lang="en-GB" sz="650" dirty="0" err="1">
                <a:effectLst/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effectLst/>
                <a:latin typeface="Calibri" charset="0"/>
                <a:ea typeface="Times New Roman" charset="0"/>
                <a:cs typeface="Times New Roman" charset="0"/>
              </a:rPr>
              <a:t> is funded by the European Union’s Horizon 2020 research and innovation programme under grant agreement No. 676548</a:t>
            </a:r>
            <a:endParaRPr lang="en-GB"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50" dirty="0" err="1">
                <a:latin typeface="Calibri" charset="0"/>
                <a:ea typeface="Times New Roman" charset="0"/>
                <a:cs typeface="Times New Roman" charset="0"/>
              </a:rPr>
              <a:t>BrightnESS</a:t>
            </a:r>
            <a:r>
              <a:rPr lang="en-GB" sz="650" dirty="0">
                <a:latin typeface="Calibri" charset="0"/>
                <a:ea typeface="Times New Roman" charset="0"/>
                <a:cs typeface="Times New Roman" charset="0"/>
              </a:rPr>
              <a:t> 4</a:t>
            </a:r>
            <a:r>
              <a:rPr lang="en-GB" sz="650" baseline="30000" dirty="0">
                <a:latin typeface="Calibri" charset="0"/>
                <a:ea typeface="Times New Roman" charset="0"/>
                <a:cs typeface="Times New Roman" charset="0"/>
              </a:rPr>
              <a:t>th</a:t>
            </a:r>
            <a:r>
              <a:rPr lang="en-GB" sz="650" dirty="0">
                <a:latin typeface="Calibri" charset="0"/>
                <a:ea typeface="Times New Roman" charset="0"/>
                <a:cs typeface="Times New Roman" charset="0"/>
              </a:rPr>
              <a:t> Best Practice Workshop – </a:t>
            </a:r>
            <a:r>
              <a:rPr lang="en-GB" sz="650" dirty="0" err="1">
                <a:latin typeface="Calibri" charset="0"/>
                <a:ea typeface="Times New Roman" charset="0"/>
                <a:cs typeface="Times New Roman" charset="0"/>
              </a:rPr>
              <a:t>C.J.Bocchetta</a:t>
            </a:r>
            <a:r>
              <a:rPr lang="en-GB" sz="650" dirty="0">
                <a:latin typeface="Calibri" charset="0"/>
                <a:ea typeface="Times New Roman" charset="0"/>
                <a:cs typeface="Times New Roman" charset="0"/>
              </a:rPr>
              <a:t>, ESS, Lund, 5 July 2018 </a:t>
            </a:r>
          </a:p>
        </p:txBody>
      </p:sp>
    </p:spTree>
    <p:extLst>
      <p:ext uri="{BB962C8B-B14F-4D97-AF65-F5344CB8AC3E}">
        <p14:creationId xmlns:p14="http://schemas.microsoft.com/office/powerpoint/2010/main" val="19952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85156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85156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485156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rgbClr val="485156"/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85156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48515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(null)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s.lu.se/event/106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s.lu.se/event/106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4093" y="933254"/>
            <a:ext cx="5521500" cy="356102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8FBB46"/>
                </a:solidFill>
              </a:rPr>
              <a:t>4</a:t>
            </a:r>
            <a:r>
              <a:rPr lang="en-GB" b="1" baseline="30000" dirty="0">
                <a:solidFill>
                  <a:srgbClr val="8FBB46"/>
                </a:solidFill>
              </a:rPr>
              <a:t>th</a:t>
            </a:r>
            <a:r>
              <a:rPr lang="en-GB" b="1" dirty="0">
                <a:solidFill>
                  <a:srgbClr val="8FBB46"/>
                </a:solidFill>
              </a:rPr>
              <a:t> </a:t>
            </a:r>
            <a:r>
              <a:rPr lang="en-GB" b="1" dirty="0" err="1">
                <a:solidFill>
                  <a:srgbClr val="8FBB46"/>
                </a:solidFill>
              </a:rPr>
              <a:t>BrightnESS</a:t>
            </a:r>
            <a:r>
              <a:rPr lang="en-GB" b="1" dirty="0">
                <a:solidFill>
                  <a:srgbClr val="8FBB46"/>
                </a:solidFill>
              </a:rPr>
              <a:t> Best Practice Workshop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VAT exposure related to ESS Installations in Sweden</a:t>
            </a:r>
            <a:br>
              <a:rPr lang="en-GB" b="1" dirty="0"/>
            </a:br>
            <a:br>
              <a:rPr lang="en-GB" b="1" dirty="0"/>
            </a:br>
            <a:r>
              <a:rPr lang="en-GB" sz="1800" b="1" dirty="0">
                <a:solidFill>
                  <a:srgbClr val="85B629"/>
                </a:solidFill>
              </a:rPr>
              <a:t>Carlo J. </a:t>
            </a:r>
            <a:r>
              <a:rPr lang="en-GB" sz="1800" b="1" dirty="0" err="1">
                <a:solidFill>
                  <a:srgbClr val="85B629"/>
                </a:solidFill>
              </a:rPr>
              <a:t>Bocchetta</a:t>
            </a:r>
            <a:endParaRPr lang="en-GB" b="1" dirty="0">
              <a:solidFill>
                <a:srgbClr val="85B6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7FB33-2A54-8448-B294-948EF1D66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6" y="931047"/>
            <a:ext cx="8617132" cy="2639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Focus of today’s workshop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/>
              <a:t>What is happening at ESS in terms of installations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/>
              <a:t>Overview of VAT</a:t>
            </a:r>
            <a:endParaRPr lang="en-US" sz="1800" b="1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/>
              <a:t>VAT implications </a:t>
            </a:r>
            <a:r>
              <a:rPr lang="en-US" sz="1800" b="1" u="sng" dirty="0"/>
              <a:t>in Sweden</a:t>
            </a:r>
            <a:r>
              <a:rPr lang="en-US" sz="1800" b="1" dirty="0"/>
              <a:t> for foreign entities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/>
              <a:t>Go through “</a:t>
            </a:r>
            <a:r>
              <a:rPr lang="en-US" sz="1800" b="1" i="1" dirty="0"/>
              <a:t>Guideline on possible </a:t>
            </a:r>
            <a:r>
              <a:rPr lang="en-US" sz="1800" b="1" i="1" u="sng" dirty="0"/>
              <a:t>VAT risks in Sweden</a:t>
            </a:r>
            <a:r>
              <a:rPr lang="en-US" sz="1800" b="1" i="1" dirty="0"/>
              <a:t> for in kind partners”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/>
              <a:t>Working groups to discuss the Guideline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/>
              <a:t>Q&amp;A session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/>
              <a:t>Closeout</a:t>
            </a:r>
            <a:endParaRPr lang="sv-SE" sz="1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32F3B1-06D3-9446-9C60-6C86D924EFD7}"/>
              </a:ext>
            </a:extLst>
          </p:cNvPr>
          <p:cNvSpPr txBox="1">
            <a:spLocks/>
          </p:cNvSpPr>
          <p:nvPr/>
        </p:nvSpPr>
        <p:spPr>
          <a:xfrm>
            <a:off x="300446" y="3278393"/>
            <a:ext cx="8617132" cy="116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US" sz="1800" b="1" dirty="0"/>
          </a:p>
          <a:p>
            <a:pPr>
              <a:buFont typeface="Calibri" panose="020F0502020204030204" pitchFamily="34" charset="0"/>
              <a:buChar char="×"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/>
              <a:t>VAT exemption of Members of ERICs</a:t>
            </a:r>
          </a:p>
          <a:p>
            <a:pPr>
              <a:buFont typeface="Calibri" panose="020F0502020204030204" pitchFamily="34" charset="0"/>
              <a:buChar char="×"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/>
              <a:t>VAT exemption of ERICs</a:t>
            </a:r>
            <a:endParaRPr lang="sv-SE" sz="1800" b="1" dirty="0"/>
          </a:p>
        </p:txBody>
      </p:sp>
    </p:spTree>
    <p:extLst>
      <p:ext uri="{BB962C8B-B14F-4D97-AF65-F5344CB8AC3E}">
        <p14:creationId xmlns:p14="http://schemas.microsoft.com/office/powerpoint/2010/main" val="23740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8361" y="1150071"/>
            <a:ext cx="5521500" cy="356102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8FBB46"/>
                </a:solidFill>
              </a:rPr>
              <a:t>Thank You</a:t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0060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20E17BA-6AE8-8F47-8FA8-5A7284F8A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59546"/>
              </p:ext>
            </p:extLst>
          </p:nvPr>
        </p:nvGraphicFramePr>
        <p:xfrm>
          <a:off x="736764" y="0"/>
          <a:ext cx="7350331" cy="45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AEF3-70EF-AF45-9492-6F7C820B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65" y="3992378"/>
            <a:ext cx="8488628" cy="7579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dirty="0"/>
              <a:t>Started August 2015: EU-funded project within the European Commission’s Horizon 2020 Research and Innovation Program</a:t>
            </a:r>
          </a:p>
        </p:txBody>
      </p:sp>
    </p:spTree>
    <p:extLst>
      <p:ext uri="{BB962C8B-B14F-4D97-AF65-F5344CB8AC3E}">
        <p14:creationId xmlns:p14="http://schemas.microsoft.com/office/powerpoint/2010/main" val="161892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E1D8C449-434C-7B40-A67F-980E63406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31058"/>
              </p:ext>
            </p:extLst>
          </p:nvPr>
        </p:nvGraphicFramePr>
        <p:xfrm>
          <a:off x="1227329" y="1465560"/>
          <a:ext cx="6566846" cy="298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E40A49-C924-0C42-8D28-D44DAD2C001C}"/>
              </a:ext>
            </a:extLst>
          </p:cNvPr>
          <p:cNvSpPr txBox="1"/>
          <p:nvPr/>
        </p:nvSpPr>
        <p:spPr>
          <a:xfrm>
            <a:off x="1140244" y="4375279"/>
            <a:ext cx="4494782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100" dirty="0">
                <a:solidFill>
                  <a:srgbClr val="485156"/>
                </a:solidFill>
              </a:rPr>
              <a:t>*Based on ESFRI recommendation and the ESS risk register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1DEE2-F3ED-6E45-9116-AE583BF46DB9}"/>
              </a:ext>
            </a:extLst>
          </p:cNvPr>
          <p:cNvSpPr/>
          <p:nvPr/>
        </p:nvSpPr>
        <p:spPr>
          <a:xfrm>
            <a:off x="1227329" y="770867"/>
            <a:ext cx="6566846" cy="602974"/>
          </a:xfrm>
          <a:prstGeom prst="rect">
            <a:avLst/>
          </a:prstGeom>
          <a:solidFill>
            <a:srgbClr val="48515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9210E-D4B6-E84E-B261-0ACD6D0F483A}"/>
              </a:ext>
            </a:extLst>
          </p:cNvPr>
          <p:cNvSpPr txBox="1"/>
          <p:nvPr/>
        </p:nvSpPr>
        <p:spPr>
          <a:xfrm>
            <a:off x="2608454" y="801348"/>
            <a:ext cx="4337361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400" dirty="0" err="1">
                <a:solidFill>
                  <a:srgbClr val="FFFFFF"/>
                </a:solidFill>
              </a:rPr>
              <a:t>BrightnESS</a:t>
            </a:r>
            <a:r>
              <a:rPr lang="en-US" sz="1400" dirty="0">
                <a:solidFill>
                  <a:srgbClr val="FFFFFF"/>
                </a:solidFill>
              </a:rPr>
              <a:t> serves as a risk mitigation tool in the delicate process of becoming fully operational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6CD73B-48E3-BD43-AB35-2342D1655126}"/>
              </a:ext>
            </a:extLst>
          </p:cNvPr>
          <p:cNvSpPr>
            <a:spLocks noGrp="1"/>
          </p:cNvSpPr>
          <p:nvPr/>
        </p:nvSpPr>
        <p:spPr>
          <a:xfrm>
            <a:off x="3069127" y="153734"/>
            <a:ext cx="2539769" cy="5244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b="1" dirty="0">
                <a:solidFill>
                  <a:srgbClr val="7BB231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53225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773DA-E7F6-774B-BFFB-77F15C2141EC}"/>
              </a:ext>
            </a:extLst>
          </p:cNvPr>
          <p:cNvSpPr>
            <a:spLocks noGrp="1"/>
          </p:cNvSpPr>
          <p:nvPr/>
        </p:nvSpPr>
        <p:spPr>
          <a:xfrm>
            <a:off x="1430857" y="113707"/>
            <a:ext cx="6006263" cy="5172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da-DK" sz="2000" b="1" dirty="0">
                <a:solidFill>
                  <a:srgbClr val="8AB80F"/>
                </a:solidFill>
              </a:rPr>
              <a:t>- Work Plan &amp; Management </a:t>
            </a:r>
            <a:r>
              <a:rPr lang="da-DK" sz="2000" b="1" dirty="0" err="1">
                <a:solidFill>
                  <a:srgbClr val="8AB80F"/>
                </a:solidFill>
              </a:rPr>
              <a:t>Structure</a:t>
            </a:r>
            <a:endParaRPr lang="da-DK" sz="2000" b="1" dirty="0">
              <a:solidFill>
                <a:srgbClr val="8AB80F"/>
              </a:solidFill>
              <a:latin typeface="Lucida Sans"/>
              <a:cs typeface="Lucida San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EF2CD8-FEE3-2143-96E6-8B47D4A0D60C}"/>
              </a:ext>
            </a:extLst>
          </p:cNvPr>
          <p:cNvGrpSpPr/>
          <p:nvPr/>
        </p:nvGrpSpPr>
        <p:grpSpPr>
          <a:xfrm>
            <a:off x="1184779" y="506728"/>
            <a:ext cx="6751972" cy="4636771"/>
            <a:chOff x="685148" y="506728"/>
            <a:chExt cx="6751972" cy="46367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E77A67-778F-E544-904D-F899080A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148" y="506728"/>
              <a:ext cx="6751972" cy="463677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792579-08AF-B143-9AD4-E79AADC93CFC}"/>
                </a:ext>
              </a:extLst>
            </p:cNvPr>
            <p:cNvSpPr txBox="1"/>
            <p:nvPr/>
          </p:nvSpPr>
          <p:spPr>
            <a:xfrm>
              <a:off x="1514036" y="2647925"/>
              <a:ext cx="117547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AA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ESS, STFC, FZJ, CEA, ESS-Bilbao, Wigner, INFN, TUD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E30B77-8651-A646-9F71-DA790AFA9F40}"/>
                </a:ext>
              </a:extLst>
            </p:cNvPr>
            <p:cNvSpPr txBox="1"/>
            <p:nvPr/>
          </p:nvSpPr>
          <p:spPr>
            <a:xfrm>
              <a:off x="1514036" y="4186065"/>
              <a:ext cx="117547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AA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ESS, STFC, FZJ, CEA, ESS-Bilbao, Wigner, INFN, TUD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22F742-5894-8E4F-A95A-CDFA0DE59533}"/>
                </a:ext>
              </a:extLst>
            </p:cNvPr>
            <p:cNvSpPr/>
            <p:nvPr/>
          </p:nvSpPr>
          <p:spPr>
            <a:xfrm>
              <a:off x="685148" y="1576251"/>
              <a:ext cx="2023218" cy="2978332"/>
            </a:xfrm>
            <a:prstGeom prst="rect">
              <a:avLst/>
            </a:prstGeom>
            <a:solidFill>
              <a:srgbClr val="82AF19">
                <a:alpha val="5000"/>
              </a:srgbClr>
            </a:solidFill>
            <a:ln w="38100" cmpd="sng">
              <a:solidFill>
                <a:srgbClr val="82AF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807FE538-715C-ED46-86F7-1A578BC81A24}"/>
              </a:ext>
            </a:extLst>
          </p:cNvPr>
          <p:cNvSpPr/>
          <p:nvPr/>
        </p:nvSpPr>
        <p:spPr>
          <a:xfrm>
            <a:off x="689805" y="3265324"/>
            <a:ext cx="1506583" cy="67926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99716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 txBox="1">
            <a:spLocks/>
          </p:cNvSpPr>
          <p:nvPr/>
        </p:nvSpPr>
        <p:spPr>
          <a:xfrm>
            <a:off x="225646" y="1473473"/>
            <a:ext cx="2457518" cy="3297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1200" b="1" dirty="0"/>
              <a:t>The Best Practice workshops are organised by ESS in collaboration </a:t>
            </a:r>
            <a:r>
              <a:rPr lang="x-none" sz="1200" b="1"/>
              <a:t>with </a:t>
            </a:r>
            <a:r>
              <a:rPr lang="en-US" sz="1200" b="1" dirty="0" err="1"/>
              <a:t>Elettra</a:t>
            </a:r>
            <a:r>
              <a:rPr lang="en-US" sz="1200" b="1" dirty="0"/>
              <a:t>, </a:t>
            </a:r>
            <a:r>
              <a:rPr lang="x-none" sz="1200" b="1"/>
              <a:t>the technical </a:t>
            </a:r>
            <a:r>
              <a:rPr lang="en-US" sz="1200" b="1" dirty="0"/>
              <a:t>and administrative </a:t>
            </a:r>
            <a:r>
              <a:rPr lang="x-none" sz="1200" b="1"/>
              <a:t>groups at </a:t>
            </a:r>
            <a:r>
              <a:rPr lang="x-none" sz="1200" b="1" dirty="0"/>
              <a:t>the ESS and with input from the Field Coordinators (Partners).</a:t>
            </a:r>
          </a:p>
          <a:p>
            <a:pPr marL="0" indent="0">
              <a:buNone/>
            </a:pPr>
            <a:endParaRPr lang="x-none" sz="1200" b="1" dirty="0"/>
          </a:p>
          <a:p>
            <a:pPr marL="0" indent="0">
              <a:buNone/>
            </a:pPr>
            <a:r>
              <a:rPr lang="en-US" sz="1200" b="1" dirty="0">
                <a:solidFill>
                  <a:srgbClr val="82AF19"/>
                </a:solidFill>
              </a:rPr>
              <a:t>Maximize the common knowledge of how to best execute IKC activities.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82AF19"/>
                </a:solidFill>
              </a:rPr>
              <a:t>Establish standard approaches for the implementation of technical and administrative scope.</a:t>
            </a:r>
            <a:endParaRPr lang="en-US" sz="1200" dirty="0"/>
          </a:p>
          <a:p>
            <a:pPr marL="0" indent="0">
              <a:buNone/>
            </a:pPr>
            <a:endParaRPr lang="x-none" sz="1200" b="1" dirty="0"/>
          </a:p>
          <a:p>
            <a:pPr marL="0" indent="0">
              <a:buNone/>
            </a:pPr>
            <a:r>
              <a:rPr lang="en-US" sz="1200" b="1" dirty="0"/>
              <a:t>Three</a:t>
            </a:r>
            <a:r>
              <a:rPr lang="x-none" sz="1200" b="1"/>
              <a:t> events have been organi</a:t>
            </a:r>
            <a:r>
              <a:rPr lang="sv-SE" sz="1200" b="1" dirty="0"/>
              <a:t>z</a:t>
            </a:r>
            <a:r>
              <a:rPr lang="x-none" sz="1200" b="1"/>
              <a:t>ed</a:t>
            </a:r>
            <a:r>
              <a:rPr lang="en-US" sz="1200" b="1" dirty="0"/>
              <a:t> and this is the fourth.</a:t>
            </a:r>
            <a:endParaRPr lang="x-none" sz="1200" b="1"/>
          </a:p>
          <a:p>
            <a:pPr marL="0" indent="0">
              <a:buNone/>
            </a:pPr>
            <a:endParaRPr lang="x-none" sz="1200" b="1" dirty="0"/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301E9ECF-8007-364B-930E-50F6B1B3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96" y="501456"/>
            <a:ext cx="8920704" cy="857250"/>
          </a:xfrm>
        </p:spPr>
        <p:txBody>
          <a:bodyPr>
            <a:noAutofit/>
          </a:bodyPr>
          <a:lstStyle/>
          <a:p>
            <a:r>
              <a:rPr lang="da-DK" sz="2400" b="1" dirty="0"/>
              <a:t>WP2.3 - Development of IKC 'Best </a:t>
            </a:r>
            <a:r>
              <a:rPr lang="da-DK" sz="2400" b="1" dirty="0" err="1"/>
              <a:t>Practice</a:t>
            </a:r>
            <a:r>
              <a:rPr lang="da-DK" sz="2400" b="1" dirty="0"/>
              <a:t>' system and organisation of </a:t>
            </a:r>
            <a:r>
              <a:rPr lang="da-DK" sz="2400" b="1" dirty="0" err="1"/>
              <a:t>collaboration</a:t>
            </a:r>
            <a:r>
              <a:rPr lang="da-DK" sz="2400" b="1" dirty="0"/>
              <a:t> meetings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ADCDE4-2EEF-DD4C-8B3A-D39C7A24C98D}"/>
              </a:ext>
            </a:extLst>
          </p:cNvPr>
          <p:cNvGrpSpPr/>
          <p:nvPr/>
        </p:nvGrpSpPr>
        <p:grpSpPr>
          <a:xfrm>
            <a:off x="2660866" y="1245418"/>
            <a:ext cx="3106940" cy="3558721"/>
            <a:chOff x="2660866" y="1245418"/>
            <a:chExt cx="3106940" cy="3558721"/>
          </a:xfrm>
        </p:grpSpPr>
        <p:grpSp>
          <p:nvGrpSpPr>
            <p:cNvPr id="20" name="Group 19"/>
            <p:cNvGrpSpPr/>
            <p:nvPr/>
          </p:nvGrpSpPr>
          <p:grpSpPr>
            <a:xfrm>
              <a:off x="2660866" y="1535169"/>
              <a:ext cx="3106940" cy="3268970"/>
              <a:chOff x="2660864" y="1629237"/>
              <a:chExt cx="3106940" cy="326897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60864" y="1629237"/>
                <a:ext cx="3106940" cy="3268970"/>
                <a:chOff x="2660864" y="1673952"/>
                <a:chExt cx="3106940" cy="326897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2799436" y="1673952"/>
                  <a:ext cx="2862117" cy="2823604"/>
                  <a:chOff x="3112395" y="1567543"/>
                  <a:chExt cx="2862117" cy="2823604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2395" y="3085754"/>
                    <a:ext cx="2862117" cy="1305393"/>
                  </a:xfrm>
                  <a:prstGeom prst="rect">
                    <a:avLst/>
                  </a:prstGeom>
                </p:spPr>
              </p:pic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06543" y="1567543"/>
                    <a:ext cx="2687474" cy="1794099"/>
                  </a:xfrm>
                  <a:prstGeom prst="rect">
                    <a:avLst/>
                  </a:prstGeom>
                </p:spPr>
              </p:pic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3331758" y="2784561"/>
                    <a:ext cx="2419158" cy="5078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900" b="1" i="1" dirty="0">
                        <a:solidFill>
                          <a:schemeClr val="bg1"/>
                        </a:solidFill>
                      </a:rPr>
                      <a:t>1st </a:t>
                    </a:r>
                    <a:r>
                      <a:rPr lang="en-GB" sz="900" b="1" i="1" dirty="0" err="1">
                        <a:solidFill>
                          <a:schemeClr val="bg1"/>
                        </a:solidFill>
                      </a:rPr>
                      <a:t>BrightnESS</a:t>
                    </a:r>
                    <a:r>
                      <a:rPr lang="en-GB" sz="900" b="1" i="1" dirty="0">
                        <a:solidFill>
                          <a:schemeClr val="bg1"/>
                        </a:solidFill>
                      </a:rPr>
                      <a:t> Best Practice Workshop: Engineering aspects of large-scale In-Kind projects</a:t>
                    </a:r>
                  </a:p>
                </p:txBody>
              </p:sp>
            </p:grpSp>
            <p:sp>
              <p:nvSpPr>
                <p:cNvPr id="7" name="TextBox 6"/>
                <p:cNvSpPr txBox="1"/>
                <p:nvPr/>
              </p:nvSpPr>
              <p:spPr>
                <a:xfrm>
                  <a:off x="2660864" y="4496646"/>
                  <a:ext cx="3106940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rgbClr val="82B819"/>
                      </a:solidFill>
                    </a:rPr>
                    <a:t>Engineering aspects of large-scale In-Kind projects</a:t>
                  </a:r>
                </a:p>
                <a:p>
                  <a:pPr algn="ctr"/>
                  <a:r>
                    <a:rPr lang="en-US" sz="1100" b="1" dirty="0"/>
                    <a:t>14-15 November 2016, </a:t>
                  </a:r>
                  <a:r>
                    <a:rPr lang="en-GB" sz="1100" b="1" dirty="0"/>
                    <a:t>ESS-Bilbao, Bilbao, Spain</a:t>
                  </a: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2683164" y="1629237"/>
                <a:ext cx="0" cy="2949719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C9F9BF-E8A4-9243-895E-DF7BA054A1D1}"/>
                </a:ext>
              </a:extLst>
            </p:cNvPr>
            <p:cNvSpPr txBox="1"/>
            <p:nvPr/>
          </p:nvSpPr>
          <p:spPr>
            <a:xfrm>
              <a:off x="3391033" y="3246711"/>
              <a:ext cx="169257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n w="0">
                    <a:noFill/>
                  </a:ln>
                </a:rPr>
                <a:t>80+ attendees</a:t>
              </a:r>
              <a:endParaRPr lang="en-GB" sz="2000" dirty="0">
                <a:ln w="0">
                  <a:noFill/>
                </a:ln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F29696-C8B2-8949-B4EE-8E2E32508578}"/>
                </a:ext>
              </a:extLst>
            </p:cNvPr>
            <p:cNvSpPr txBox="1"/>
            <p:nvPr/>
          </p:nvSpPr>
          <p:spPr>
            <a:xfrm>
              <a:off x="3684524" y="1245418"/>
              <a:ext cx="10743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82B819"/>
                  </a:solidFill>
                </a:rPr>
                <a:t>First Workshop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92B6D6-60CE-0443-BBEC-81E08E5E201A}"/>
              </a:ext>
            </a:extLst>
          </p:cNvPr>
          <p:cNvGrpSpPr/>
          <p:nvPr/>
        </p:nvGrpSpPr>
        <p:grpSpPr>
          <a:xfrm>
            <a:off x="5760213" y="1240527"/>
            <a:ext cx="3228388" cy="3564749"/>
            <a:chOff x="5760213" y="1240527"/>
            <a:chExt cx="3228388" cy="3564749"/>
          </a:xfrm>
        </p:grpSpPr>
        <p:grpSp>
          <p:nvGrpSpPr>
            <p:cNvPr id="21" name="Group 20"/>
            <p:cNvGrpSpPr/>
            <p:nvPr/>
          </p:nvGrpSpPr>
          <p:grpSpPr>
            <a:xfrm>
              <a:off x="5760213" y="1516168"/>
              <a:ext cx="3228388" cy="3289108"/>
              <a:chOff x="5760213" y="1610236"/>
              <a:chExt cx="3228388" cy="328910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848705" y="1610236"/>
                <a:ext cx="3139896" cy="3289108"/>
                <a:chOff x="5848705" y="1654951"/>
                <a:chExt cx="3139896" cy="328910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5858318" y="1654951"/>
                  <a:ext cx="3130283" cy="2841695"/>
                  <a:chOff x="5858318" y="1654951"/>
                  <a:chExt cx="3130283" cy="2841695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68585" y="1654951"/>
                    <a:ext cx="2687474" cy="1813100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858318" y="3192163"/>
                    <a:ext cx="3130283" cy="130448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5848705" y="4497783"/>
                  <a:ext cx="3078086" cy="446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rgbClr val="82B819"/>
                      </a:solidFill>
                    </a:rPr>
                    <a:t>Installation aspects of large-scale In-Kind projects</a:t>
                  </a:r>
                  <a:endParaRPr lang="en-GB" sz="1100" b="1" dirty="0"/>
                </a:p>
                <a:p>
                  <a:pPr algn="ctr"/>
                  <a:r>
                    <a:rPr lang="en-US" sz="1100" b="1" dirty="0"/>
                    <a:t>13-14 June 2017,  </a:t>
                  </a:r>
                  <a:r>
                    <a:rPr lang="en-GB" sz="1100" b="1" dirty="0"/>
                    <a:t>INFN-LNS, Catania, Italy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5760213" y="1610236"/>
                <a:ext cx="0" cy="2949719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4B2BA5-7C67-AA44-92C4-850B7AD03621}"/>
                </a:ext>
              </a:extLst>
            </p:cNvPr>
            <p:cNvSpPr txBox="1"/>
            <p:nvPr/>
          </p:nvSpPr>
          <p:spPr>
            <a:xfrm>
              <a:off x="6577169" y="2672898"/>
              <a:ext cx="18224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n w="0">
                    <a:noFill/>
                  </a:ln>
                </a:rPr>
                <a:t>100+ attendees</a:t>
              </a:r>
              <a:endParaRPr lang="en-GB" sz="2000" dirty="0">
                <a:ln w="0">
                  <a:noFill/>
                </a:ln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6EAD90-8A40-3444-B5E5-841099EAE050}"/>
                </a:ext>
              </a:extLst>
            </p:cNvPr>
            <p:cNvSpPr txBox="1"/>
            <p:nvPr/>
          </p:nvSpPr>
          <p:spPr>
            <a:xfrm>
              <a:off x="6766426" y="1240527"/>
              <a:ext cx="12426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82B819"/>
                  </a:solidFill>
                </a:rPr>
                <a:t>Second Workshop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0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683164" y="1535167"/>
            <a:ext cx="0" cy="294971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671CD07-63C8-8E48-92D9-2E6C1CB7F59C}"/>
              </a:ext>
            </a:extLst>
          </p:cNvPr>
          <p:cNvGrpSpPr/>
          <p:nvPr/>
        </p:nvGrpSpPr>
        <p:grpSpPr>
          <a:xfrm>
            <a:off x="2635221" y="1401532"/>
            <a:ext cx="3172935" cy="3349623"/>
            <a:chOff x="2635221" y="1401532"/>
            <a:chExt cx="3172935" cy="33496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1A5FE9-8243-0748-8429-2705E79F57CE}"/>
                </a:ext>
              </a:extLst>
            </p:cNvPr>
            <p:cNvGrpSpPr/>
            <p:nvPr/>
          </p:nvGrpSpPr>
          <p:grpSpPr>
            <a:xfrm>
              <a:off x="2635221" y="1401532"/>
              <a:ext cx="3172935" cy="3349623"/>
              <a:chOff x="2627866" y="1435345"/>
              <a:chExt cx="3172935" cy="334962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27866" y="4184804"/>
                <a:ext cx="317293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82B819"/>
                    </a:solidFill>
                  </a:rPr>
                  <a:t>Detailing the European Spallation Source In-Kind Installations: Organization, Plans and Support</a:t>
                </a:r>
              </a:p>
              <a:p>
                <a:pPr algn="ctr"/>
                <a:r>
                  <a:rPr lang="en-GB" sz="1100" b="1" dirty="0"/>
                  <a:t>19-20 June 2018, ESS, Lund, Sweden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461A51-4571-5947-BC09-DA4696079668}"/>
                  </a:ext>
                </a:extLst>
              </p:cNvPr>
              <p:cNvSpPr txBox="1"/>
              <p:nvPr/>
            </p:nvSpPr>
            <p:spPr>
              <a:xfrm>
                <a:off x="3651520" y="1435345"/>
                <a:ext cx="112562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82B819"/>
                    </a:solidFill>
                  </a:rPr>
                  <a:t>Third Workshop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80FCEA0-C1E0-8C47-BFE2-EBCB88AA80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5812" t="24841" r="12548" b="22439"/>
              <a:stretch/>
            </p:blipFill>
            <p:spPr>
              <a:xfrm>
                <a:off x="2797907" y="1772710"/>
                <a:ext cx="2851457" cy="100175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2103B53-443A-064B-8F82-257445B3C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368" y="2821402"/>
                <a:ext cx="2259930" cy="126857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862044-F6EA-514A-A485-432AFD5F7B60}"/>
                </a:ext>
              </a:extLst>
            </p:cNvPr>
            <p:cNvSpPr txBox="1"/>
            <p:nvPr/>
          </p:nvSpPr>
          <p:spPr>
            <a:xfrm>
              <a:off x="3319779" y="2587534"/>
              <a:ext cx="18224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n w="0">
                    <a:noFill/>
                  </a:ln>
                </a:rPr>
                <a:t>100+ attendees</a:t>
              </a:r>
              <a:endParaRPr lang="en-GB" sz="2000" dirty="0">
                <a:ln w="0">
                  <a:noFill/>
                </a:ln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AA97CF-A231-2346-95DC-403582C18CCB}"/>
              </a:ext>
            </a:extLst>
          </p:cNvPr>
          <p:cNvGrpSpPr/>
          <p:nvPr/>
        </p:nvGrpSpPr>
        <p:grpSpPr>
          <a:xfrm>
            <a:off x="5760213" y="1404362"/>
            <a:ext cx="3286408" cy="3366709"/>
            <a:chOff x="5760213" y="1404362"/>
            <a:chExt cx="3286408" cy="33667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ED27B7-F257-9A44-8B50-07CAAC7407E8}"/>
                </a:ext>
              </a:extLst>
            </p:cNvPr>
            <p:cNvGrpSpPr/>
            <p:nvPr/>
          </p:nvGrpSpPr>
          <p:grpSpPr>
            <a:xfrm>
              <a:off x="5760213" y="1404362"/>
              <a:ext cx="3286408" cy="3366709"/>
              <a:chOff x="5760213" y="1404362"/>
              <a:chExt cx="3286408" cy="336670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5760213" y="1516166"/>
                <a:ext cx="0" cy="2949719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22D0748-544A-3649-91BC-7AA363684574}"/>
                  </a:ext>
                </a:extLst>
              </p:cNvPr>
              <p:cNvGrpSpPr/>
              <p:nvPr/>
            </p:nvGrpSpPr>
            <p:grpSpPr>
              <a:xfrm>
                <a:off x="5778518" y="1404362"/>
                <a:ext cx="3268103" cy="3366709"/>
                <a:chOff x="5778518" y="1404362"/>
                <a:chExt cx="3268103" cy="3366709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5778518" y="4340184"/>
                  <a:ext cx="3227165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rgbClr val="82B819"/>
                      </a:solidFill>
                    </a:rPr>
                    <a:t>VAT exposure related to ESS Installations in Sweden</a:t>
                  </a:r>
                </a:p>
                <a:p>
                  <a:pPr algn="ctr"/>
                  <a:r>
                    <a:rPr lang="en-GB" sz="1100" b="1" dirty="0"/>
                    <a:t>4 July 2018, ESS, Lund, Sweden, 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309762F-441A-3349-9F7B-926D623A510C}"/>
                    </a:ext>
                  </a:extLst>
                </p:cNvPr>
                <p:cNvSpPr txBox="1"/>
                <p:nvPr/>
              </p:nvSpPr>
              <p:spPr>
                <a:xfrm>
                  <a:off x="6787609" y="1404362"/>
                  <a:ext cx="120898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rgbClr val="82B819"/>
                      </a:solidFill>
                    </a:rPr>
                    <a:t>Fourth Workshop</a:t>
                  </a:r>
                </a:p>
              </p:txBody>
            </p:sp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93EA6DCD-F2F5-F94F-A453-889167FAAE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350" t="7046" r="6135" b="53352"/>
                <a:stretch/>
              </p:blipFill>
              <p:spPr>
                <a:xfrm>
                  <a:off x="5871063" y="1696955"/>
                  <a:ext cx="3175558" cy="2036955"/>
                </a:xfrm>
                <a:prstGeom prst="rect">
                  <a:avLst/>
                </a:prstGeom>
              </p:spPr>
            </p:pic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43C67A-20B6-1440-ABA4-16626D56B860}"/>
                </a:ext>
              </a:extLst>
            </p:cNvPr>
            <p:cNvSpPr txBox="1"/>
            <p:nvPr/>
          </p:nvSpPr>
          <p:spPr>
            <a:xfrm>
              <a:off x="6547631" y="3790471"/>
              <a:ext cx="169257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n w="0">
                    <a:noFill/>
                  </a:ln>
                </a:rPr>
                <a:t>40+ attendees</a:t>
              </a:r>
              <a:endParaRPr lang="en-GB" sz="2000" dirty="0">
                <a:ln w="0">
                  <a:noFill/>
                </a:ln>
              </a:endParaRPr>
            </a:p>
          </p:txBody>
        </p:sp>
      </p:grpSp>
      <p:sp>
        <p:nvSpPr>
          <p:cNvPr id="21" name="Titel 1">
            <a:extLst>
              <a:ext uri="{FF2B5EF4-FFF2-40B4-BE49-F238E27FC236}">
                <a16:creationId xmlns:a16="http://schemas.microsoft.com/office/drawing/2014/main" id="{D7ABC9F2-4E6D-9145-9504-AD81A5D3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96" y="501456"/>
            <a:ext cx="8920704" cy="857250"/>
          </a:xfrm>
        </p:spPr>
        <p:txBody>
          <a:bodyPr>
            <a:noAutofit/>
          </a:bodyPr>
          <a:lstStyle/>
          <a:p>
            <a:r>
              <a:rPr lang="da-DK" sz="2400" b="1" dirty="0"/>
              <a:t>WP2.3 - Development of IKC 'Best </a:t>
            </a:r>
            <a:r>
              <a:rPr lang="da-DK" sz="2400" b="1" dirty="0" err="1"/>
              <a:t>Practice</a:t>
            </a:r>
            <a:r>
              <a:rPr lang="da-DK" sz="2400" b="1" dirty="0"/>
              <a:t>' system and organisation of </a:t>
            </a:r>
            <a:r>
              <a:rPr lang="da-DK" sz="2400" b="1" dirty="0" err="1"/>
              <a:t>collaboration</a:t>
            </a:r>
            <a:r>
              <a:rPr lang="da-DK" sz="2400" b="1" dirty="0"/>
              <a:t> meetings</a:t>
            </a:r>
          </a:p>
        </p:txBody>
      </p:sp>
      <p:sp>
        <p:nvSpPr>
          <p:cNvPr id="24" name="Pladsholder til indhold 2">
            <a:extLst>
              <a:ext uri="{FF2B5EF4-FFF2-40B4-BE49-F238E27FC236}">
                <a16:creationId xmlns:a16="http://schemas.microsoft.com/office/drawing/2014/main" id="{6CA51D23-A12B-7040-B0B5-80824781EDB0}"/>
              </a:ext>
            </a:extLst>
          </p:cNvPr>
          <p:cNvSpPr txBox="1">
            <a:spLocks/>
          </p:cNvSpPr>
          <p:nvPr/>
        </p:nvSpPr>
        <p:spPr>
          <a:xfrm>
            <a:off x="225646" y="1473473"/>
            <a:ext cx="2457518" cy="3297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1200" b="1" dirty="0"/>
              <a:t>The Best Practice workshops are organised by ESS in collaboration </a:t>
            </a:r>
            <a:r>
              <a:rPr lang="x-none" sz="1200" b="1"/>
              <a:t>with </a:t>
            </a:r>
            <a:r>
              <a:rPr lang="en-US" sz="1200" b="1" dirty="0" err="1"/>
              <a:t>Elettra</a:t>
            </a:r>
            <a:r>
              <a:rPr lang="en-US" sz="1200" b="1" dirty="0"/>
              <a:t>, </a:t>
            </a:r>
            <a:r>
              <a:rPr lang="x-none" sz="1200" b="1"/>
              <a:t>the technical </a:t>
            </a:r>
            <a:r>
              <a:rPr lang="en-US" sz="1200" b="1" dirty="0"/>
              <a:t>and administrative </a:t>
            </a:r>
            <a:r>
              <a:rPr lang="x-none" sz="1200" b="1"/>
              <a:t>groups at </a:t>
            </a:r>
            <a:r>
              <a:rPr lang="x-none" sz="1200" b="1" dirty="0"/>
              <a:t>the ESS and with input from the Field Coordinators (Partners).</a:t>
            </a:r>
          </a:p>
          <a:p>
            <a:pPr marL="0" indent="0">
              <a:buNone/>
            </a:pPr>
            <a:endParaRPr lang="x-none" sz="1200" b="1" dirty="0"/>
          </a:p>
          <a:p>
            <a:pPr marL="0" indent="0">
              <a:buNone/>
            </a:pPr>
            <a:r>
              <a:rPr lang="en-US" sz="1200" b="1" dirty="0">
                <a:solidFill>
                  <a:srgbClr val="82AF19"/>
                </a:solidFill>
              </a:rPr>
              <a:t>Maximize the common knowledge of how to best execute IKC activities.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82AF19"/>
                </a:solidFill>
              </a:rPr>
              <a:t>Establish standard approaches for the implementation of technical and administrative scope.</a:t>
            </a:r>
            <a:endParaRPr lang="en-US" sz="1200" dirty="0"/>
          </a:p>
          <a:p>
            <a:pPr marL="0" indent="0">
              <a:buNone/>
            </a:pPr>
            <a:endParaRPr lang="x-none" sz="1200" b="1" dirty="0"/>
          </a:p>
          <a:p>
            <a:pPr marL="0" indent="0">
              <a:buNone/>
            </a:pPr>
            <a:r>
              <a:rPr lang="en-US" sz="1200" b="1" dirty="0"/>
              <a:t>Three</a:t>
            </a:r>
            <a:r>
              <a:rPr lang="x-none" sz="1200" b="1"/>
              <a:t> events have been organi</a:t>
            </a:r>
            <a:r>
              <a:rPr lang="sv-SE" sz="1200" b="1" dirty="0"/>
              <a:t>z</a:t>
            </a:r>
            <a:r>
              <a:rPr lang="x-none" sz="1200" b="1"/>
              <a:t>ed</a:t>
            </a:r>
            <a:r>
              <a:rPr lang="en-US" sz="1200" b="1" dirty="0"/>
              <a:t> and this is the fourth.</a:t>
            </a:r>
            <a:endParaRPr lang="x-none" sz="1200" b="1"/>
          </a:p>
          <a:p>
            <a:pPr marL="0" indent="0">
              <a:buNone/>
            </a:pPr>
            <a:endParaRPr lang="x-none" sz="1200" b="1" dirty="0"/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45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/>
          <p:cNvSpPr txBox="1">
            <a:spLocks/>
          </p:cNvSpPr>
          <p:nvPr/>
        </p:nvSpPr>
        <p:spPr>
          <a:xfrm>
            <a:off x="199169" y="1520879"/>
            <a:ext cx="7767742" cy="392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4851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82AF19"/>
                </a:solidFill>
              </a:rPr>
              <a:t>WEB Page: https://</a:t>
            </a:r>
            <a:r>
              <a:rPr lang="en-US" sz="1600" b="1" dirty="0" err="1">
                <a:solidFill>
                  <a:srgbClr val="82AF19"/>
                </a:solidFill>
              </a:rPr>
              <a:t>brightness.esss.se</a:t>
            </a:r>
            <a:r>
              <a:rPr lang="en-US" sz="1600" b="1" dirty="0">
                <a:solidFill>
                  <a:srgbClr val="82AF19"/>
                </a:solidFill>
              </a:rPr>
              <a:t>/in-kind-best-practices/in-kind-process-overview </a:t>
            </a:r>
            <a:endParaRPr lang="en-US" sz="1600" dirty="0"/>
          </a:p>
        </p:txBody>
      </p:sp>
      <p:pic>
        <p:nvPicPr>
          <p:cNvPr id="17" name="Picture 16" descr="Screen Shot 2016-10-02 at 15.06.1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42" y="1903299"/>
            <a:ext cx="2544785" cy="2333855"/>
          </a:xfrm>
          <a:prstGeom prst="rect">
            <a:avLst/>
          </a:prstGeom>
          <a:effectLst>
            <a:outerShdw blurRad="1270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Screen Shot 2016-10-02 at 15.06.54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5253" y="2023832"/>
            <a:ext cx="3820529" cy="1822016"/>
          </a:xfrm>
          <a:prstGeom prst="rect">
            <a:avLst/>
          </a:prstGeom>
          <a:effectLst>
            <a:outerShdw blurRad="1270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Screen Shot 2016-10-02 at 15.07.07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47" y="2958118"/>
            <a:ext cx="2475048" cy="2087564"/>
          </a:xfrm>
          <a:prstGeom prst="rect">
            <a:avLst/>
          </a:prstGeom>
          <a:effectLst>
            <a:outerShdw blurRad="1270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CB4ABDD-B6B5-8E4A-BCA3-BBF2E32F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96" y="605153"/>
            <a:ext cx="8920704" cy="857250"/>
          </a:xfrm>
        </p:spPr>
        <p:txBody>
          <a:bodyPr>
            <a:noAutofit/>
          </a:bodyPr>
          <a:lstStyle/>
          <a:p>
            <a:r>
              <a:rPr lang="da-DK" sz="2400" b="1" dirty="0"/>
              <a:t>WP2.3 - Development of IKC 'Best </a:t>
            </a:r>
            <a:r>
              <a:rPr lang="da-DK" sz="2400" b="1" dirty="0" err="1"/>
              <a:t>Practice</a:t>
            </a:r>
            <a:r>
              <a:rPr lang="da-DK" sz="2400" b="1" dirty="0"/>
              <a:t>' system and organisation of </a:t>
            </a:r>
            <a:r>
              <a:rPr lang="da-DK" sz="2400" b="1" dirty="0" err="1"/>
              <a:t>collaboration</a:t>
            </a:r>
            <a:r>
              <a:rPr lang="da-DK" sz="2400" b="1" dirty="0"/>
              <a:t>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3AFAF-1039-7447-B26F-4EFA05919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885" y="1913860"/>
            <a:ext cx="1902782" cy="30794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64186" y="3931243"/>
            <a:ext cx="2168179" cy="114707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1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E104353A-7D86-8E45-A9EA-58EF6A26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96" y="605153"/>
            <a:ext cx="8284978" cy="675008"/>
          </a:xfrm>
        </p:spPr>
        <p:txBody>
          <a:bodyPr anchor="t">
            <a:noAutofit/>
          </a:bodyPr>
          <a:lstStyle/>
          <a:p>
            <a:r>
              <a:rPr lang="da-DK" sz="2000" b="1" dirty="0">
                <a:solidFill>
                  <a:srgbClr val="85B629"/>
                </a:solidFill>
              </a:rPr>
              <a:t>4th </a:t>
            </a:r>
            <a:r>
              <a:rPr lang="da-DK" sz="2000" b="1" dirty="0" err="1">
                <a:solidFill>
                  <a:srgbClr val="85B629"/>
                </a:solidFill>
              </a:rPr>
              <a:t>BrightnESS</a:t>
            </a:r>
            <a:r>
              <a:rPr lang="da-DK" sz="2000" b="1" dirty="0">
                <a:solidFill>
                  <a:srgbClr val="85B629"/>
                </a:solidFill>
              </a:rPr>
              <a:t> Best </a:t>
            </a:r>
            <a:r>
              <a:rPr lang="da-DK" sz="2000" b="1" dirty="0" err="1">
                <a:solidFill>
                  <a:srgbClr val="85B629"/>
                </a:solidFill>
              </a:rPr>
              <a:t>Practice</a:t>
            </a:r>
            <a:r>
              <a:rPr lang="da-DK" sz="2000" b="1" dirty="0">
                <a:solidFill>
                  <a:srgbClr val="85B629"/>
                </a:solidFill>
              </a:rPr>
              <a:t> Workshop</a:t>
            </a:r>
            <a:br>
              <a:rPr lang="da-DK" sz="2400" b="1" dirty="0"/>
            </a:br>
            <a:r>
              <a:rPr lang="en-GB" sz="1600" b="1" dirty="0">
                <a:solidFill>
                  <a:srgbClr val="82B819"/>
                </a:solidFill>
              </a:rPr>
              <a:t>VAT exposure related to ESS Installations in Sweden</a:t>
            </a:r>
            <a:br>
              <a:rPr lang="en-GB" sz="1600" b="1" dirty="0">
                <a:solidFill>
                  <a:srgbClr val="82B819"/>
                </a:solidFill>
              </a:rPr>
            </a:br>
            <a:endParaRPr lang="da-DK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98A0F-D6A2-B84A-9A1D-76EB856BF609}"/>
              </a:ext>
            </a:extLst>
          </p:cNvPr>
          <p:cNvSpPr txBox="1"/>
          <p:nvPr/>
        </p:nvSpPr>
        <p:spPr>
          <a:xfrm>
            <a:off x="5495333" y="1350408"/>
            <a:ext cx="2902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https://indico.esss.lu.se/event/1062/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400" dirty="0"/>
              <a:t>password: VATESS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E8610-A9E0-3E41-B60F-3FD69E5D5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13" y="1280160"/>
            <a:ext cx="4728308" cy="35381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316B757-54CD-1943-A78A-23D89D841851}"/>
              </a:ext>
            </a:extLst>
          </p:cNvPr>
          <p:cNvGrpSpPr/>
          <p:nvPr/>
        </p:nvGrpSpPr>
        <p:grpSpPr>
          <a:xfrm>
            <a:off x="5071620" y="1772240"/>
            <a:ext cx="2832656" cy="1757166"/>
            <a:chOff x="5071620" y="1772240"/>
            <a:chExt cx="2832656" cy="17571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1886E0-8575-DB41-8F56-86C332EC1600}"/>
                </a:ext>
              </a:extLst>
            </p:cNvPr>
            <p:cNvSpPr txBox="1"/>
            <p:nvPr/>
          </p:nvSpPr>
          <p:spPr>
            <a:xfrm>
              <a:off x="5518128" y="2235324"/>
              <a:ext cx="2386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Introductory talks for context of meeting and to start off discussions.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3C6B14A4-29E1-0B47-B761-DA40E8ABE798}"/>
                </a:ext>
              </a:extLst>
            </p:cNvPr>
            <p:cNvSpPr/>
            <p:nvPr/>
          </p:nvSpPr>
          <p:spPr>
            <a:xfrm>
              <a:off x="5071620" y="1772240"/>
              <a:ext cx="292231" cy="1757166"/>
            </a:xfrm>
            <a:prstGeom prst="rightBrace">
              <a:avLst/>
            </a:prstGeom>
            <a:noFill/>
            <a:ln>
              <a:solidFill>
                <a:srgbClr val="85B62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6ED66A-B557-1840-A4C4-65743F8EED12}"/>
              </a:ext>
            </a:extLst>
          </p:cNvPr>
          <p:cNvGrpSpPr/>
          <p:nvPr/>
        </p:nvGrpSpPr>
        <p:grpSpPr>
          <a:xfrm>
            <a:off x="5053013" y="3803774"/>
            <a:ext cx="3623044" cy="923330"/>
            <a:chOff x="5053013" y="3803774"/>
            <a:chExt cx="3623044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B0E83A-023E-3C41-A60F-48A61A2C2BED}"/>
                </a:ext>
              </a:extLst>
            </p:cNvPr>
            <p:cNvSpPr txBox="1"/>
            <p:nvPr/>
          </p:nvSpPr>
          <p:spPr>
            <a:xfrm>
              <a:off x="5518128" y="3803774"/>
              <a:ext cx="31579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Session for you to air your situations, concerns,</a:t>
              </a:r>
            </a:p>
            <a:p>
              <a:r>
                <a:rPr lang="en-GB" b="1" dirty="0">
                  <a:solidFill>
                    <a:srgbClr val="C00000"/>
                  </a:solidFill>
                </a:rPr>
                <a:t>questions, etc…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1CF3B314-275C-C643-A89B-F7DEEE62E1E0}"/>
                </a:ext>
              </a:extLst>
            </p:cNvPr>
            <p:cNvSpPr/>
            <p:nvPr/>
          </p:nvSpPr>
          <p:spPr>
            <a:xfrm rot="10800000">
              <a:off x="5053013" y="4120602"/>
              <a:ext cx="423713" cy="28967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9886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E104353A-7D86-8E45-A9EA-58EF6A26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96" y="605153"/>
            <a:ext cx="8284978" cy="675008"/>
          </a:xfrm>
        </p:spPr>
        <p:txBody>
          <a:bodyPr anchor="t">
            <a:noAutofit/>
          </a:bodyPr>
          <a:lstStyle/>
          <a:p>
            <a:r>
              <a:rPr lang="da-DK" sz="2000" b="1" dirty="0">
                <a:solidFill>
                  <a:srgbClr val="85B629"/>
                </a:solidFill>
              </a:rPr>
              <a:t>4th </a:t>
            </a:r>
            <a:r>
              <a:rPr lang="da-DK" sz="2000" b="1" dirty="0" err="1">
                <a:solidFill>
                  <a:srgbClr val="85B629"/>
                </a:solidFill>
              </a:rPr>
              <a:t>BrightnESS</a:t>
            </a:r>
            <a:r>
              <a:rPr lang="da-DK" sz="2000" b="1" dirty="0">
                <a:solidFill>
                  <a:srgbClr val="85B629"/>
                </a:solidFill>
              </a:rPr>
              <a:t> Best </a:t>
            </a:r>
            <a:r>
              <a:rPr lang="da-DK" sz="2000" b="1" dirty="0" err="1">
                <a:solidFill>
                  <a:srgbClr val="85B629"/>
                </a:solidFill>
              </a:rPr>
              <a:t>Practice</a:t>
            </a:r>
            <a:r>
              <a:rPr lang="da-DK" sz="2000" b="1" dirty="0">
                <a:solidFill>
                  <a:srgbClr val="85B629"/>
                </a:solidFill>
              </a:rPr>
              <a:t> Workshop</a:t>
            </a:r>
            <a:br>
              <a:rPr lang="da-DK" sz="2400" b="1" dirty="0"/>
            </a:br>
            <a:r>
              <a:rPr lang="en-GB" sz="1600" b="1" dirty="0">
                <a:solidFill>
                  <a:srgbClr val="82B819"/>
                </a:solidFill>
              </a:rPr>
              <a:t>VAT exposure related to ESS Installations in Sweden</a:t>
            </a:r>
            <a:br>
              <a:rPr lang="en-GB" sz="1600" b="1" dirty="0">
                <a:solidFill>
                  <a:srgbClr val="82B819"/>
                </a:solidFill>
              </a:rPr>
            </a:br>
            <a:endParaRPr lang="da-DK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98A0F-D6A2-B84A-9A1D-76EB856BF609}"/>
              </a:ext>
            </a:extLst>
          </p:cNvPr>
          <p:cNvSpPr txBox="1"/>
          <p:nvPr/>
        </p:nvSpPr>
        <p:spPr>
          <a:xfrm>
            <a:off x="6067033" y="4524927"/>
            <a:ext cx="2902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https://indico.esss.lu.se/event/1062/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400" dirty="0"/>
              <a:t>password: VATESS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16B757-54CD-1943-A78A-23D89D841851}"/>
              </a:ext>
            </a:extLst>
          </p:cNvPr>
          <p:cNvGrpSpPr/>
          <p:nvPr/>
        </p:nvGrpSpPr>
        <p:grpSpPr>
          <a:xfrm>
            <a:off x="5774802" y="1291463"/>
            <a:ext cx="2733472" cy="1376323"/>
            <a:chOff x="5071620" y="1772240"/>
            <a:chExt cx="2733472" cy="17571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1886E0-8575-DB41-8F56-86C332EC1600}"/>
                </a:ext>
              </a:extLst>
            </p:cNvPr>
            <p:cNvSpPr txBox="1"/>
            <p:nvPr/>
          </p:nvSpPr>
          <p:spPr>
            <a:xfrm>
              <a:off x="5449368" y="1839758"/>
              <a:ext cx="2355724" cy="168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We split into groups for discussion, reaching understanding and </a:t>
              </a:r>
              <a:r>
                <a:rPr lang="en-GB" sz="1600" b="1" u="sng" dirty="0"/>
                <a:t>presenting results</a:t>
              </a:r>
              <a:r>
                <a:rPr lang="en-GB" sz="1600" b="1" dirty="0"/>
                <a:t>. Take notes!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3C6B14A4-29E1-0B47-B761-DA40E8ABE798}"/>
                </a:ext>
              </a:extLst>
            </p:cNvPr>
            <p:cNvSpPr/>
            <p:nvPr/>
          </p:nvSpPr>
          <p:spPr>
            <a:xfrm>
              <a:off x="5071620" y="1772240"/>
              <a:ext cx="292231" cy="1757166"/>
            </a:xfrm>
            <a:prstGeom prst="rightBrace">
              <a:avLst/>
            </a:prstGeom>
            <a:noFill/>
            <a:ln>
              <a:solidFill>
                <a:srgbClr val="85B62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6ED66A-B557-1840-A4C4-65743F8EED12}"/>
              </a:ext>
            </a:extLst>
          </p:cNvPr>
          <p:cNvGrpSpPr/>
          <p:nvPr/>
        </p:nvGrpSpPr>
        <p:grpSpPr>
          <a:xfrm>
            <a:off x="5719200" y="3208092"/>
            <a:ext cx="3320298" cy="646332"/>
            <a:chOff x="5002329" y="4120602"/>
            <a:chExt cx="3026575" cy="2841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B0E83A-023E-3C41-A60F-48A61A2C2BED}"/>
                </a:ext>
              </a:extLst>
            </p:cNvPr>
            <p:cNvSpPr txBox="1"/>
            <p:nvPr/>
          </p:nvSpPr>
          <p:spPr>
            <a:xfrm>
              <a:off x="5749540" y="4120602"/>
              <a:ext cx="2279364" cy="28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Time for collective discussion</a:t>
              </a:r>
              <a:r>
                <a:rPr lang="en-GB" b="1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1CF3B314-275C-C643-A89B-F7DEEE62E1E0}"/>
                </a:ext>
              </a:extLst>
            </p:cNvPr>
            <p:cNvSpPr/>
            <p:nvPr/>
          </p:nvSpPr>
          <p:spPr>
            <a:xfrm rot="10800000">
              <a:off x="5002329" y="4182160"/>
              <a:ext cx="634127" cy="160987"/>
            </a:xfrm>
            <a:prstGeom prst="rightArrow">
              <a:avLst>
                <a:gd name="adj1" fmla="val 50000"/>
                <a:gd name="adj2" fmla="val 52643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0E89C3-A1A4-8745-9905-73A88937C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96" y="1280161"/>
            <a:ext cx="5482908" cy="353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ghtnESS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19209</TotalTime>
  <Words>635</Words>
  <Application>Microsoft Macintosh PowerPoint</Application>
  <PresentationFormat>On-screen Show (16:9)</PresentationFormat>
  <Paragraphs>85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Sans</vt:lpstr>
      <vt:lpstr>Times New Roman</vt:lpstr>
      <vt:lpstr>Wingdings</vt:lpstr>
      <vt:lpstr>BrightnESS White Theme</vt:lpstr>
      <vt:lpstr>4th BrightnESS Best Practice Workshop  VAT exposure related to ESS Installations in Sweden  Carlo J. Bocchetta</vt:lpstr>
      <vt:lpstr>PowerPoint Presentation</vt:lpstr>
      <vt:lpstr>PowerPoint Presentation</vt:lpstr>
      <vt:lpstr>PowerPoint Presentation</vt:lpstr>
      <vt:lpstr>WP2.3 - Development of IKC 'Best Practice' system and organisation of collaboration meetings</vt:lpstr>
      <vt:lpstr>WP2.3 - Development of IKC 'Best Practice' system and organisation of collaboration meetings</vt:lpstr>
      <vt:lpstr>WP2.3 - Development of IKC 'Best Practice' system and organisation of collaboration meetings</vt:lpstr>
      <vt:lpstr>4th BrightnESS Best Practice Workshop VAT exposure related to ESS Installations in Sweden </vt:lpstr>
      <vt:lpstr>4th BrightnESS Best Practice Workshop VAT exposure related to ESS Installations in Sweden </vt:lpstr>
      <vt:lpstr>PowerPoint Presentation</vt:lpstr>
      <vt:lpstr>Thank You </vt:lpstr>
    </vt:vector>
  </TitlesOfParts>
  <Company>Eckardt ApS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Rasmus Eckardt</dc:creator>
  <cp:lastModifiedBy>Microsoft Office User</cp:lastModifiedBy>
  <cp:revision>289</cp:revision>
  <cp:lastPrinted>2017-09-04T12:31:50Z</cp:lastPrinted>
  <dcterms:created xsi:type="dcterms:W3CDTF">2015-11-24T09:32:31Z</dcterms:created>
  <dcterms:modified xsi:type="dcterms:W3CDTF">2018-07-05T05:14:21Z</dcterms:modified>
</cp:coreProperties>
</file>